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sldIdLst>
    <p:sldId id="256" r:id="rId2"/>
    <p:sldId id="260" r:id="rId3"/>
    <p:sldId id="261" r:id="rId4"/>
    <p:sldId id="257" r:id="rId5"/>
    <p:sldId id="258" r:id="rId6"/>
    <p:sldId id="259" r:id="rId7"/>
    <p:sldId id="262" r:id="rId8"/>
    <p:sldId id="265" r:id="rId9"/>
    <p:sldId id="263" r:id="rId10"/>
    <p:sldId id="264" r:id="rId11"/>
    <p:sldId id="266" r:id="rId12"/>
    <p:sldId id="270" r:id="rId13"/>
    <p:sldId id="267" r:id="rId14"/>
    <p:sldId id="269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9" r:id="rId23"/>
    <p:sldId id="278" r:id="rId24"/>
    <p:sldId id="280" r:id="rId2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48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á snímka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sk-SK" smtClean="0"/>
              <a:t>Kliknite sem a upravte štýl predlohy podnadpisov.</a:t>
            </a:r>
            <a:endParaRPr kumimoji="0" lang="en-US"/>
          </a:p>
        </p:txBody>
      </p:sp>
      <p:sp>
        <p:nvSpPr>
          <p:cNvPr id="28" name="Zástupný symbol dátumu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8F6BCBE8-30B0-4476-8762-9236B142003A}" type="datetimeFigureOut">
              <a:rPr lang="en-US" smtClean="0"/>
              <a:pPr/>
              <a:t>5/5/2014</a:t>
            </a:fld>
            <a:endParaRPr lang="en-US" sz="1100" dirty="0">
              <a:solidFill>
                <a:schemeClr val="tx2"/>
              </a:solidFill>
            </a:endParaRPr>
          </a:p>
        </p:txBody>
      </p:sp>
      <p:sp>
        <p:nvSpPr>
          <p:cNvPr id="17" name="Zástupný symbol päty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pPr algn="r" eaLnBrk="1" latinLnBrk="0" hangingPunct="1"/>
            <a:endParaRPr kumimoji="0" lang="en-US" sz="1100" dirty="0">
              <a:solidFill>
                <a:schemeClr val="tx2"/>
              </a:solidFill>
            </a:endParaRPr>
          </a:p>
        </p:txBody>
      </p:sp>
      <p:sp>
        <p:nvSpPr>
          <p:cNvPr id="10" name="Obdĺžnik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ĺžnik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bdĺžnik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Obdĺžnik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ovná spojnica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ovná spojnica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Rovná spojnica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Rovná spojnica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Rovná spojnica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Rovná spojnica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Obdĺžnik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á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á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á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á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á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Zástupný symbol čísla snímky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pPr algn="l" eaLnBrk="1" latinLnBrk="0" hangingPunct="1"/>
            <a:fld id="{09CEB3EB-F4F2-46F4-8867-D3C68411A9A0}" type="slidenum">
              <a:rPr kumimoji="0" lang="en-US" smtClean="0"/>
              <a:pPr algn="l" eaLnBrk="1" latinLnBrk="0" hangingPunct="1"/>
              <a:t>‹#›</a:t>
            </a:fld>
            <a:endParaRPr kumimoji="0" lang="en-US" sz="1200">
              <a:solidFill>
                <a:schemeClr val="tx2"/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BCBE8-30B0-4476-8762-9236B142003A}" type="datetimeFigureOut">
              <a:rPr lang="en-US" smtClean="0"/>
              <a:pPr/>
              <a:t>5/5/2014</a:t>
            </a:fld>
            <a:endParaRPr lang="en-US" sz="1100" dirty="0">
              <a:solidFill>
                <a:schemeClr val="tx2"/>
              </a:solidFill>
            </a:endParaRPr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 eaLnBrk="1" latinLnBrk="0" hangingPunct="1"/>
            <a:endParaRPr kumimoji="0" lang="en-US" sz="1100" dirty="0">
              <a:solidFill>
                <a:schemeClr val="tx2"/>
              </a:solidFill>
            </a:endParaRPr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 eaLnBrk="1" latinLnBrk="0" hangingPunct="1"/>
            <a:fld id="{09CEB3EB-F4F2-46F4-8867-D3C68411A9A0}" type="slidenum">
              <a:rPr kumimoji="0" lang="en-US" smtClean="0"/>
              <a:pPr algn="l" eaLnBrk="1" latinLnBrk="0" hangingPunct="1"/>
              <a:t>‹#›</a:t>
            </a:fld>
            <a:endParaRPr kumimoji="0" lang="en-US" sz="1200">
              <a:solidFill>
                <a:schemeClr val="tx2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BCBE8-30B0-4476-8762-9236B142003A}" type="datetimeFigureOut">
              <a:rPr lang="en-US" smtClean="0"/>
              <a:pPr/>
              <a:t>5/5/2014</a:t>
            </a:fld>
            <a:endParaRPr lang="en-US" sz="1100" dirty="0">
              <a:solidFill>
                <a:schemeClr val="tx2"/>
              </a:solidFill>
            </a:endParaRPr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 eaLnBrk="1" latinLnBrk="0" hangingPunct="1"/>
            <a:endParaRPr kumimoji="0" lang="en-US" sz="1100" dirty="0">
              <a:solidFill>
                <a:schemeClr val="tx2"/>
              </a:solidFill>
            </a:endParaRPr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 eaLnBrk="1" latinLnBrk="0" hangingPunct="1"/>
            <a:fld id="{09CEB3EB-F4F2-46F4-8867-D3C68411A9A0}" type="slidenum">
              <a:rPr kumimoji="0" lang="en-US" smtClean="0"/>
              <a:pPr algn="l" eaLnBrk="1" latinLnBrk="0" hangingPunct="1"/>
              <a:t>‹#›</a:t>
            </a:fld>
            <a:endParaRPr kumimoji="0" lang="en-US" sz="1200">
              <a:solidFill>
                <a:schemeClr val="tx2"/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8" name="Zástupný symbol obsahu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8F6BCBE8-30B0-4476-8762-9236B142003A}" type="datetimeFigureOut">
              <a:rPr lang="en-US" smtClean="0"/>
              <a:pPr/>
              <a:t>5/5/2014</a:t>
            </a:fld>
            <a:endParaRPr lang="en-US" sz="1100" dirty="0">
              <a:solidFill>
                <a:schemeClr val="tx2"/>
              </a:solidFill>
            </a:endParaRPr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pPr algn="l" eaLnBrk="1" latinLnBrk="0" hangingPunct="1"/>
            <a:fld id="{09CEB3EB-F4F2-46F4-8867-D3C68411A9A0}" type="slidenum">
              <a:rPr kumimoji="0" lang="en-US" smtClean="0"/>
              <a:pPr algn="l" eaLnBrk="1" latinLnBrk="0" hangingPunct="1"/>
              <a:t>‹#›</a:t>
            </a:fld>
            <a:endParaRPr kumimoji="0" lang="en-US" sz="1200">
              <a:solidFill>
                <a:schemeClr val="tx2"/>
              </a:solidFill>
            </a:endParaRPr>
          </a:p>
        </p:txBody>
      </p:sp>
      <p:sp>
        <p:nvSpPr>
          <p:cNvPr id="10" name="Zástupný symbol päty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pPr algn="r" eaLnBrk="1" latinLnBrk="0" hangingPunct="1"/>
            <a:endParaRPr kumimoji="0" lang="en-US" sz="1100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Hlavička sekci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8F6BCBE8-30B0-4476-8762-9236B142003A}" type="datetimeFigureOut">
              <a:rPr lang="en-US" smtClean="0"/>
              <a:pPr/>
              <a:t>5/5/2014</a:t>
            </a:fld>
            <a:endParaRPr lang="en-US" sz="1100" dirty="0">
              <a:solidFill>
                <a:schemeClr val="tx2"/>
              </a:solidFill>
            </a:endParaRPr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pPr algn="r" eaLnBrk="1" latinLnBrk="0" hangingPunct="1"/>
            <a:endParaRPr kumimoji="0" lang="en-US" sz="1100" dirty="0">
              <a:solidFill>
                <a:schemeClr val="tx2"/>
              </a:solidFill>
            </a:endParaRPr>
          </a:p>
        </p:txBody>
      </p:sp>
      <p:sp>
        <p:nvSpPr>
          <p:cNvPr id="9" name="Obdĺžnik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Obdĺžnik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bdĺžnik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ĺžnik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ovná spojnica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ovná spojnica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Rovná spojnica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Rovná spojnica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Rovná spojnica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Obdĺžnik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á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á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á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á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á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Rovná spojnica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pPr algn="l" eaLnBrk="1" latinLnBrk="0" hangingPunct="1"/>
            <a:fld id="{09CEB3EB-F4F2-46F4-8867-D3C68411A9A0}" type="slidenum">
              <a:rPr kumimoji="0" lang="en-US" smtClean="0"/>
              <a:pPr algn="l" eaLnBrk="1" latinLnBrk="0" hangingPunct="1"/>
              <a:t>‹#›</a:t>
            </a:fld>
            <a:endParaRPr kumimoji="0" lang="en-US" sz="1200">
              <a:solidFill>
                <a:schemeClr val="tx2"/>
              </a:solidFill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BCBE8-30B0-4476-8762-9236B142003A}" type="datetimeFigureOut">
              <a:rPr lang="en-US" smtClean="0"/>
              <a:pPr/>
              <a:t>5/5/2014</a:t>
            </a:fld>
            <a:endParaRPr lang="en-US" sz="1100" dirty="0">
              <a:solidFill>
                <a:schemeClr val="tx2"/>
              </a:solidFill>
            </a:endParaRPr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 eaLnBrk="1" latinLnBrk="0" hangingPunct="1"/>
            <a:endParaRPr kumimoji="0" lang="en-US" sz="1100" dirty="0">
              <a:solidFill>
                <a:schemeClr val="tx2"/>
              </a:solidFill>
            </a:endParaRPr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 eaLnBrk="1" latinLnBrk="0" hangingPunct="1"/>
            <a:fld id="{09CEB3EB-F4F2-46F4-8867-D3C68411A9A0}" type="slidenum">
              <a:rPr kumimoji="0" lang="en-US" smtClean="0"/>
              <a:pPr algn="l" eaLnBrk="1" latinLnBrk="0" hangingPunct="1"/>
              <a:t>‹#›</a:t>
            </a:fld>
            <a:endParaRPr kumimoji="0" lang="en-US" sz="1200">
              <a:solidFill>
                <a:schemeClr val="tx2"/>
              </a:solidFill>
            </a:endParaRPr>
          </a:p>
        </p:txBody>
      </p:sp>
      <p:sp>
        <p:nvSpPr>
          <p:cNvPr id="9" name="Zástupný symbol obsahu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11" name="Zástupný symbol obsahu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BCBE8-30B0-4476-8762-9236B142003A}" type="datetimeFigureOut">
              <a:rPr lang="en-US" smtClean="0"/>
              <a:pPr/>
              <a:t>5/5/2014</a:t>
            </a:fld>
            <a:endParaRPr lang="en-US" sz="1100" dirty="0">
              <a:solidFill>
                <a:schemeClr val="tx2"/>
              </a:solidFill>
            </a:endParaRPr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 eaLnBrk="1" latinLnBrk="0" hangingPunct="1"/>
            <a:endParaRPr kumimoji="0" lang="en-US" sz="1100" dirty="0">
              <a:solidFill>
                <a:schemeClr val="tx2"/>
              </a:solidFill>
            </a:endParaRPr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 eaLnBrk="1" latinLnBrk="0" hangingPunct="1"/>
            <a:fld id="{09CEB3EB-F4F2-46F4-8867-D3C68411A9A0}" type="slidenum">
              <a:rPr kumimoji="0" lang="en-US" smtClean="0"/>
              <a:pPr algn="l" eaLnBrk="1" latinLnBrk="0" hangingPunct="1"/>
              <a:t>‹#›</a:t>
            </a:fld>
            <a:endParaRPr kumimoji="0" lang="en-US" sz="1200">
              <a:solidFill>
                <a:schemeClr val="tx2"/>
              </a:solidFill>
            </a:endParaRPr>
          </a:p>
        </p:txBody>
      </p:sp>
      <p:sp>
        <p:nvSpPr>
          <p:cNvPr id="11" name="Zástupný symbol obsahu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13" name="Zástupný symbol obsahu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12" name="Zástupný symbol textu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14" name="Zástupný symbol textu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6" name="Zástupný symbol dátumu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8F6BCBE8-30B0-4476-8762-9236B142003A}" type="datetimeFigureOut">
              <a:rPr lang="en-US" smtClean="0"/>
              <a:pPr/>
              <a:t>5/5/2014</a:t>
            </a:fld>
            <a:endParaRPr lang="en-US" sz="1100" dirty="0">
              <a:solidFill>
                <a:schemeClr val="tx2"/>
              </a:solidFill>
            </a:endParaRPr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 algn="l" eaLnBrk="1" latinLnBrk="0" hangingPunct="1"/>
            <a:fld id="{09CEB3EB-F4F2-46F4-8867-D3C68411A9A0}" type="slidenum">
              <a:rPr kumimoji="0" lang="en-US" smtClean="0"/>
              <a:pPr algn="l" eaLnBrk="1" latinLnBrk="0" hangingPunct="1"/>
              <a:t>‹#›</a:t>
            </a:fld>
            <a:endParaRPr kumimoji="0" lang="en-US" sz="1200">
              <a:solidFill>
                <a:schemeClr val="tx2"/>
              </a:solidFill>
            </a:endParaRPr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 algn="r" eaLnBrk="1" latinLnBrk="0" hangingPunct="1"/>
            <a:endParaRPr kumimoji="0" lang="en-US" sz="1100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BCBE8-30B0-4476-8762-9236B142003A}" type="datetimeFigureOut">
              <a:rPr lang="en-US" smtClean="0"/>
              <a:pPr/>
              <a:t>5/5/2014</a:t>
            </a:fld>
            <a:endParaRPr lang="en-US" sz="1100" dirty="0">
              <a:solidFill>
                <a:schemeClr val="tx2"/>
              </a:solidFill>
            </a:endParaRPr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 eaLnBrk="1" latinLnBrk="0" hangingPunct="1"/>
            <a:endParaRPr kumimoji="0" lang="en-US" sz="1100" dirty="0">
              <a:solidFill>
                <a:schemeClr val="tx2"/>
              </a:solidFill>
            </a:endParaRPr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 eaLnBrk="1" latinLnBrk="0" hangingPunct="1"/>
            <a:fld id="{09CEB3EB-F4F2-46F4-8867-D3C68411A9A0}" type="slidenum">
              <a:rPr kumimoji="0" lang="en-US" smtClean="0"/>
              <a:pPr algn="l" eaLnBrk="1" latinLnBrk="0" hangingPunct="1"/>
              <a:t>‹#›</a:t>
            </a:fld>
            <a:endParaRPr kumimoji="0" lang="en-US" sz="1200">
              <a:solidFill>
                <a:schemeClr val="tx2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popisom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vná spojnica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8" name="Rovná spojnica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Rovná spojnica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Rovná spojnica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bdĺžnik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ovná spojnica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á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Zástupný symbol obsahu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21" name="Zástupný symbol dátumu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8F6BCBE8-30B0-4476-8762-9236B142003A}" type="datetimeFigureOut">
              <a:rPr lang="en-US" smtClean="0"/>
              <a:pPr/>
              <a:t>5/5/2014</a:t>
            </a:fld>
            <a:endParaRPr lang="en-US" sz="1100" dirty="0">
              <a:solidFill>
                <a:schemeClr val="tx2"/>
              </a:solidFill>
            </a:endParaRPr>
          </a:p>
        </p:txBody>
      </p:sp>
      <p:sp>
        <p:nvSpPr>
          <p:cNvPr id="22" name="Zástupný symbol čísla snímky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pPr algn="l" eaLnBrk="1" latinLnBrk="0" hangingPunct="1"/>
            <a:fld id="{09CEB3EB-F4F2-46F4-8867-D3C68411A9A0}" type="slidenum">
              <a:rPr kumimoji="0" lang="en-US" smtClean="0"/>
              <a:pPr algn="l" eaLnBrk="1" latinLnBrk="0" hangingPunct="1"/>
              <a:t>‹#›</a:t>
            </a:fld>
            <a:endParaRPr kumimoji="0" lang="en-US" sz="1200">
              <a:solidFill>
                <a:schemeClr val="tx2"/>
              </a:solidFill>
            </a:endParaRPr>
          </a:p>
        </p:txBody>
      </p:sp>
      <p:sp>
        <p:nvSpPr>
          <p:cNvPr id="23" name="Zástupný symbol päty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pPr algn="r" eaLnBrk="1" latinLnBrk="0" hangingPunct="1"/>
            <a:endParaRPr kumimoji="0" lang="en-US" sz="1100" dirty="0">
              <a:solidFill>
                <a:schemeClr val="tx2"/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vná spojnica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á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sk-SK" smtClean="0"/>
              <a:t>Ak chcete pridať obrázok, kliknite na ikonu</a:t>
            </a:r>
            <a:endParaRPr kumimoji="0" lang="en-US" dirty="0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10" name="Rovná spojnica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Obdĺžnik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ovná spojnica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Rovná spojnica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Rovná spojnica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Zástupný symbol dátumu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8F6BCBE8-30B0-4476-8762-9236B142003A}" type="datetimeFigureOut">
              <a:rPr lang="en-US" smtClean="0"/>
              <a:pPr/>
              <a:t>5/5/2014</a:t>
            </a:fld>
            <a:endParaRPr lang="en-US" sz="1100" dirty="0">
              <a:solidFill>
                <a:schemeClr val="tx2"/>
              </a:solidFill>
            </a:endParaRPr>
          </a:p>
        </p:txBody>
      </p:sp>
      <p:sp>
        <p:nvSpPr>
          <p:cNvPr id="18" name="Zástupný symbol čísla snímky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 algn="l" eaLnBrk="1" latinLnBrk="0" hangingPunct="1"/>
            <a:fld id="{09CEB3EB-F4F2-46F4-8867-D3C68411A9A0}" type="slidenum">
              <a:rPr kumimoji="0" lang="en-US" smtClean="0"/>
              <a:pPr algn="l" eaLnBrk="1" latinLnBrk="0" hangingPunct="1"/>
              <a:t>‹#›</a:t>
            </a:fld>
            <a:endParaRPr kumimoji="0" lang="en-US" sz="1200">
              <a:solidFill>
                <a:schemeClr val="tx2"/>
              </a:solidFill>
            </a:endParaRPr>
          </a:p>
        </p:txBody>
      </p:sp>
      <p:sp>
        <p:nvSpPr>
          <p:cNvPr id="21" name="Zástupný symbol päty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 algn="r" eaLnBrk="1" latinLnBrk="0" hangingPunct="1"/>
            <a:endParaRPr kumimoji="0" lang="en-US" sz="1100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vná spojnica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Zástupný symbol nadpisu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13" name="Zástupný symbol textu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  <a:p>
            <a:pPr lvl="1" eaLnBrk="1" latinLnBrk="0" hangingPunct="1"/>
            <a:r>
              <a:rPr kumimoji="0" lang="sk-SK" smtClean="0"/>
              <a:t>Druhá úroveň</a:t>
            </a:r>
          </a:p>
          <a:p>
            <a:pPr lvl="2" eaLnBrk="1" latinLnBrk="0" hangingPunct="1"/>
            <a:r>
              <a:rPr kumimoji="0" lang="sk-SK" smtClean="0"/>
              <a:t>Tretia úroveň</a:t>
            </a:r>
          </a:p>
          <a:p>
            <a:pPr lvl="3" eaLnBrk="1" latinLnBrk="0" hangingPunct="1"/>
            <a:r>
              <a:rPr kumimoji="0" lang="sk-SK" smtClean="0"/>
              <a:t>Štvrtá úroveň</a:t>
            </a:r>
          </a:p>
          <a:p>
            <a:pPr lvl="4" eaLnBrk="1" latinLnBrk="0" hangingPunct="1"/>
            <a:r>
              <a:rPr kumimoji="0" lang="sk-SK" smtClean="0"/>
              <a:t>Piata úroveň</a:t>
            </a:r>
            <a:endParaRPr kumimoji="0" lang="en-US"/>
          </a:p>
        </p:txBody>
      </p:sp>
      <p:sp>
        <p:nvSpPr>
          <p:cNvPr id="14" name="Zástupný symbol dátumu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8F6BCBE8-30B0-4476-8762-9236B142003A}" type="datetimeFigureOut">
              <a:rPr lang="en-US" smtClean="0"/>
              <a:pPr/>
              <a:t>5/5/2014</a:t>
            </a:fld>
            <a:endParaRPr lang="en-US" sz="1100" dirty="0">
              <a:solidFill>
                <a:schemeClr val="tx2"/>
              </a:solidFill>
            </a:endParaRPr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 algn="r" eaLnBrk="1" latinLnBrk="0" hangingPunct="1"/>
            <a:endParaRPr kumimoji="0" lang="en-US" sz="1100" dirty="0">
              <a:solidFill>
                <a:schemeClr val="tx2"/>
              </a:solidFill>
            </a:endParaRPr>
          </a:p>
        </p:txBody>
      </p:sp>
      <p:sp>
        <p:nvSpPr>
          <p:cNvPr id="7" name="Rovná spojnica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Rovná spojnica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Obdĺžnik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ovná spojnica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á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Zástupný symbol čísla snímky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pPr algn="l" eaLnBrk="1" latinLnBrk="0" hangingPunct="1"/>
            <a:fld id="{09CEB3EB-F4F2-46F4-8867-D3C68411A9A0}" type="slidenum">
              <a:rPr kumimoji="0" lang="en-US" smtClean="0"/>
              <a:pPr algn="l" eaLnBrk="1" latinLnBrk="0" hangingPunct="1"/>
              <a:t>‹#›</a:t>
            </a:fld>
            <a:endParaRPr kumimoji="0" lang="en-US" sz="1200">
              <a:solidFill>
                <a:schemeClr val="tx2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gif"/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5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jpeg"/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28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jpeg"/><Relationship Id="rId2" Type="http://schemas.openxmlformats.org/officeDocument/2006/relationships/image" Target="../media/image29.jpeg"/><Relationship Id="rId1" Type="http://schemas.openxmlformats.org/officeDocument/2006/relationships/slideLayout" Target="../slideLayouts/slideLayout2.xml"/><Relationship Id="rId4" Type="http://schemas.openxmlformats.org/officeDocument/2006/relationships/slide" Target="slide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jpeg"/><Relationship Id="rId2" Type="http://schemas.openxmlformats.org/officeDocument/2006/relationships/image" Target="../media/image31.jpeg"/><Relationship Id="rId1" Type="http://schemas.openxmlformats.org/officeDocument/2006/relationships/slideLayout" Target="../slideLayouts/slideLayout2.xml"/><Relationship Id="rId4" Type="http://schemas.openxmlformats.org/officeDocument/2006/relationships/slide" Target="slide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21.xml"/><Relationship Id="rId3" Type="http://schemas.openxmlformats.org/officeDocument/2006/relationships/slide" Target="slide6.xml"/><Relationship Id="rId7" Type="http://schemas.openxmlformats.org/officeDocument/2006/relationships/slide" Target="slide20.xml"/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Relationship Id="rId6" Type="http://schemas.openxmlformats.org/officeDocument/2006/relationships/slide" Target="slide19.xml"/><Relationship Id="rId5" Type="http://schemas.openxmlformats.org/officeDocument/2006/relationships/slide" Target="slide18.xml"/><Relationship Id="rId4" Type="http://schemas.openxmlformats.org/officeDocument/2006/relationships/slide" Target="slide1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3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4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portgymke.sk/informa/sluzby_Internetu.pdf" TargetMode="External"/><Relationship Id="rId7" Type="http://schemas.openxmlformats.org/officeDocument/2006/relationships/hyperlink" Target="http://sk.wikipedia.org/wiki/ICQ" TargetMode="External"/><Relationship Id="rId2" Type="http://schemas.openxmlformats.org/officeDocument/2006/relationships/hyperlink" Target="http://szssvbazpo.wbl.sk/sluzbyinternetu.pdf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sk.wikipedia.org/wiki/Internet" TargetMode="External"/><Relationship Id="rId5" Type="http://schemas.openxmlformats.org/officeDocument/2006/relationships/hyperlink" Target="http://skola.dvp.sk/?p=73" TargetMode="External"/><Relationship Id="rId4" Type="http://schemas.openxmlformats.org/officeDocument/2006/relationships/hyperlink" Target="http://melisko.webnode.sk/news/internet-sluzby-internetu-/" TargetMode="Externa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slide" Target="slid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2071670" y="214290"/>
            <a:ext cx="6215106" cy="500066"/>
          </a:xfrm>
        </p:spPr>
        <p:txBody>
          <a:bodyPr>
            <a:noAutofit/>
          </a:bodyPr>
          <a:lstStyle/>
          <a:p>
            <a:pPr lvl="0" algn="ctr"/>
            <a:r>
              <a:rPr lang="sk-SK" sz="1400" cap="none" dirty="0" smtClean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rPr>
              <a:t>Katolícka univerzita, Hrabovská cesta 1, Ružomberok</a:t>
            </a:r>
            <a:br>
              <a:rPr lang="sk-SK" sz="1400" cap="none" dirty="0" smtClean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rPr>
            </a:br>
            <a:endParaRPr lang="sk-SK" sz="1400" b="0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pPr algn="ctr"/>
            <a:r>
              <a:rPr lang="sk-SK" dirty="0" smtClean="0"/>
              <a:t>Bc. </a:t>
            </a:r>
            <a:r>
              <a:rPr lang="sk-SK" dirty="0" smtClean="0"/>
              <a:t>Dominika </a:t>
            </a:r>
            <a:r>
              <a:rPr lang="sk-SK" dirty="0" err="1" smtClean="0"/>
              <a:t>Račeková</a:t>
            </a:r>
            <a:endParaRPr lang="sk-SK" dirty="0" smtClean="0"/>
          </a:p>
          <a:p>
            <a:pPr algn="ctr"/>
            <a:r>
              <a:rPr lang="sk-SK" dirty="0" smtClean="0"/>
              <a:t>2013/2014 LS</a:t>
            </a:r>
          </a:p>
          <a:p>
            <a:pPr algn="ctr"/>
            <a:r>
              <a:rPr lang="sk-SK" dirty="0" smtClean="0"/>
              <a:t>Ročník: 1</a:t>
            </a:r>
          </a:p>
          <a:p>
            <a:pPr algn="ctr"/>
            <a:r>
              <a:rPr lang="sk-SK" dirty="0" smtClean="0"/>
              <a:t>Stupeň: Mgr.</a:t>
            </a:r>
          </a:p>
          <a:p>
            <a:pPr algn="ctr"/>
            <a:r>
              <a:rPr lang="sk-SK" dirty="0" smtClean="0"/>
              <a:t>geografia - informatika</a:t>
            </a:r>
          </a:p>
          <a:p>
            <a:endParaRPr lang="sk-SK" dirty="0"/>
          </a:p>
        </p:txBody>
      </p:sp>
      <p:sp>
        <p:nvSpPr>
          <p:cNvPr id="4" name="Obdĺžnik 3"/>
          <p:cNvSpPr/>
          <p:nvPr/>
        </p:nvSpPr>
        <p:spPr>
          <a:xfrm>
            <a:off x="2143108" y="1928802"/>
            <a:ext cx="623119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sk-SK" sz="54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Služby internetu</a:t>
            </a:r>
            <a:endParaRPr lang="sk-SK" sz="5400" b="1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glow rad="63500">
                  <a:schemeClr val="accent3">
                    <a:satMod val="175000"/>
                    <a:alpha val="40000"/>
                  </a:schemeClr>
                </a:glow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5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5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3000"/>
                            </p:stCondLst>
                            <p:childTnLst>
                              <p:par>
                                <p:cTn id="2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3500"/>
                            </p:stCondLst>
                            <p:childTnLst>
                              <p:par>
                                <p:cTn id="30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4000"/>
                            </p:stCondLst>
                            <p:childTnLst>
                              <p:par>
                                <p:cTn id="34" presetID="3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4500"/>
                            </p:stCondLst>
                            <p:childTnLst>
                              <p:par>
                                <p:cTn id="38" presetID="3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0"/>
                            </p:stCondLst>
                            <p:childTnLst>
                              <p:par>
                                <p:cTn id="42" presetID="3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500"/>
                            </p:stCondLst>
                            <p:childTnLst>
                              <p:par>
                                <p:cTn id="46" presetID="3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6000"/>
                            </p:stCondLst>
                            <p:childTnLst>
                              <p:par>
                                <p:cTn id="50" presetID="3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allAtOnce"/>
      <p:bldP spid="3" grpId="1" build="p"/>
      <p:bldP spid="4" grpId="1" build="allAtOnce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b="1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c) Diskusné fórum</a:t>
            </a:r>
            <a:endParaRPr lang="sk-SK" b="1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Zástupný symbol obsah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k-SK" dirty="0" smtClean="0"/>
              <a:t>Diskusné skupiny sú internetové diskusné fóra, na ktorých sa stretávajú skupiny používateľov so spoločnými záujmami a zhovárajú </a:t>
            </a:r>
            <a:r>
              <a:rPr lang="sk-SK" dirty="0" smtClean="0"/>
              <a:t>sa na danú tému. Správy </a:t>
            </a:r>
            <a:r>
              <a:rPr lang="sk-SK" dirty="0" smtClean="0"/>
              <a:t>diskusných skupín sú dostupné pre všetkých používateľov, ktorí zobrazia skupinu, v rámci ktorej boli správy uverejnené. Diskusné skupiny majú medzinárodný </a:t>
            </a:r>
            <a:r>
              <a:rPr lang="sk-SK" dirty="0" smtClean="0"/>
              <a:t>rozsah.</a:t>
            </a:r>
            <a:endParaRPr lang="sk-SK" dirty="0"/>
          </a:p>
        </p:txBody>
      </p:sp>
      <p:pic>
        <p:nvPicPr>
          <p:cNvPr id="4" name="Obrázok 3" descr="forum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57554" y="4357694"/>
            <a:ext cx="3049139" cy="2273137"/>
          </a:xfrm>
          <a:prstGeom prst="rect">
            <a:avLst/>
          </a:prstGeom>
        </p:spPr>
      </p:pic>
      <p:sp>
        <p:nvSpPr>
          <p:cNvPr id="6" name="Tlačidlo akcie: Domov 5">
            <a:hlinkClick r:id="rId3" action="ppaction://hlinksldjump" highlightClick="1"/>
          </p:cNvPr>
          <p:cNvSpPr/>
          <p:nvPr/>
        </p:nvSpPr>
        <p:spPr>
          <a:xfrm>
            <a:off x="357158" y="6072206"/>
            <a:ext cx="642942" cy="54235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4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8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b="1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INTERAKTÍVNA KOMUNIKÁCIA</a:t>
            </a:r>
            <a:endParaRPr lang="sk-SK" b="1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Zástupný symbol obsah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endParaRPr lang="sk-SK" dirty="0" smtClean="0"/>
          </a:p>
          <a:p>
            <a:pPr>
              <a:lnSpc>
                <a:spcPct val="80000"/>
              </a:lnSpc>
            </a:pPr>
            <a:r>
              <a:rPr lang="sk-SK" dirty="0" smtClean="0"/>
              <a:t> </a:t>
            </a:r>
            <a:r>
              <a:rPr lang="sk-SK" dirty="0" smtClean="0"/>
              <a:t>je </a:t>
            </a:r>
            <a:r>
              <a:rPr lang="sk-SK" dirty="0" smtClean="0"/>
              <a:t>taká, keď si užívatelia vymieňajú informácie                   ( textové, grafické, zvukové, alebo video ) v reálnom čase (on </a:t>
            </a:r>
            <a:r>
              <a:rPr lang="sk-SK" dirty="0" err="1" smtClean="0"/>
              <a:t>line</a:t>
            </a:r>
            <a:r>
              <a:rPr lang="sk-SK" dirty="0" smtClean="0"/>
              <a:t> </a:t>
            </a:r>
            <a:r>
              <a:rPr lang="sk-SK" dirty="0" smtClean="0"/>
              <a:t>)</a:t>
            </a:r>
          </a:p>
          <a:p>
            <a:pPr>
              <a:lnSpc>
                <a:spcPct val="80000"/>
              </a:lnSpc>
              <a:buNone/>
            </a:pPr>
            <a:r>
              <a:rPr lang="sk-SK" dirty="0" smtClean="0"/>
              <a:t>               </a:t>
            </a:r>
            <a:endParaRPr lang="sk-SK" dirty="0" smtClean="0"/>
          </a:p>
          <a:p>
            <a:pPr>
              <a:lnSpc>
                <a:spcPct val="80000"/>
              </a:lnSpc>
            </a:pPr>
            <a:r>
              <a:rPr lang="sk-SK" dirty="0" smtClean="0"/>
              <a:t>Užívatelia prostredníctvom Internetu môžu okamžite reagovať textovými správami, hlasovou komunikáciou, alebo cez tzv</a:t>
            </a:r>
            <a:r>
              <a:rPr lang="sk-SK" dirty="0" smtClean="0"/>
              <a:t>. videokonferencie</a:t>
            </a:r>
            <a:r>
              <a:rPr lang="sk-SK" dirty="0" smtClean="0"/>
              <a:t>. </a:t>
            </a:r>
            <a:endParaRPr lang="sk-SK" dirty="0" smtClean="0"/>
          </a:p>
          <a:p>
            <a:pPr>
              <a:lnSpc>
                <a:spcPct val="80000"/>
              </a:lnSpc>
              <a:buNone/>
            </a:pPr>
            <a:endParaRPr lang="sk-SK" dirty="0" smtClean="0"/>
          </a:p>
          <a:p>
            <a:endParaRPr lang="sk-SK" dirty="0"/>
          </a:p>
        </p:txBody>
      </p:sp>
      <p:pic>
        <p:nvPicPr>
          <p:cNvPr id="4" name="Obrázok 3" descr="onlin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00892" y="2357430"/>
            <a:ext cx="1714480" cy="1284205"/>
          </a:xfrm>
          <a:prstGeom prst="rect">
            <a:avLst/>
          </a:prstGeom>
        </p:spPr>
      </p:pic>
      <p:pic>
        <p:nvPicPr>
          <p:cNvPr id="5" name="Obrázok 4" descr="chat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7224" y="4429132"/>
            <a:ext cx="2603330" cy="2035804"/>
          </a:xfrm>
          <a:prstGeom prst="rect">
            <a:avLst/>
          </a:prstGeom>
        </p:spPr>
      </p:pic>
      <p:pic>
        <p:nvPicPr>
          <p:cNvPr id="6" name="Obrázok 5" descr="chaton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43438" y="4643446"/>
            <a:ext cx="2447925" cy="18669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2000"/>
                            </p:stCondLst>
                            <p:childTnLst>
                              <p:par>
                                <p:cTn id="74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8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2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sz="quarter" idx="1"/>
          </p:nvPr>
        </p:nvSpPr>
        <p:spPr>
          <a:xfrm>
            <a:off x="500034" y="714356"/>
            <a:ext cx="7858180" cy="5572164"/>
          </a:xfrm>
        </p:spPr>
        <p:txBody>
          <a:bodyPr>
            <a:normAutofit/>
          </a:bodyPr>
          <a:lstStyle/>
          <a:p>
            <a:r>
              <a:rPr lang="sk-SK" dirty="0" smtClean="0"/>
              <a:t>Chat - </a:t>
            </a:r>
            <a:r>
              <a:rPr lang="sk-SK" dirty="0" smtClean="0"/>
              <a:t> (</a:t>
            </a:r>
            <a:r>
              <a:rPr lang="sk-SK" dirty="0" err="1" smtClean="0"/>
              <a:t>čet</a:t>
            </a:r>
            <a:r>
              <a:rPr lang="sk-SK" dirty="0" smtClean="0"/>
              <a:t> </a:t>
            </a:r>
            <a:r>
              <a:rPr lang="sk-SK" dirty="0" smtClean="0"/>
              <a:t>alebo </a:t>
            </a:r>
            <a:r>
              <a:rPr lang="sk-SK" dirty="0" err="1" smtClean="0"/>
              <a:t>pokec</a:t>
            </a:r>
            <a:r>
              <a:rPr lang="sk-SK" dirty="0" smtClean="0"/>
              <a:t>) je </a:t>
            </a:r>
            <a:r>
              <a:rPr lang="sk-SK" dirty="0" smtClean="0"/>
              <a:t>vedenie </a:t>
            </a:r>
            <a:r>
              <a:rPr lang="sk-SK" dirty="0" smtClean="0"/>
              <a:t>rozhovoru </a:t>
            </a:r>
            <a:r>
              <a:rPr lang="sk-SK" dirty="0" smtClean="0"/>
              <a:t>v reálnom čase </a:t>
            </a:r>
            <a:r>
              <a:rPr lang="sk-SK" dirty="0" smtClean="0"/>
              <a:t>pomocou </a:t>
            </a:r>
            <a:r>
              <a:rPr lang="sk-SK" dirty="0" smtClean="0"/>
              <a:t>internetu a </a:t>
            </a:r>
            <a:r>
              <a:rPr lang="sk-SK" dirty="0" smtClean="0"/>
              <a:t>počítača</a:t>
            </a:r>
            <a:r>
              <a:rPr lang="sk-SK" dirty="0" smtClean="0"/>
              <a:t>. </a:t>
            </a:r>
          </a:p>
          <a:p>
            <a:r>
              <a:rPr lang="sk-SK" dirty="0" smtClean="0"/>
              <a:t>Pôvodne </a:t>
            </a:r>
            <a:r>
              <a:rPr lang="sk-SK" dirty="0" smtClean="0"/>
              <a:t>bol </a:t>
            </a:r>
            <a:r>
              <a:rPr lang="sk-SK" dirty="0" err="1" smtClean="0"/>
              <a:t>chat</a:t>
            </a:r>
            <a:r>
              <a:rPr lang="sk-SK" dirty="0" smtClean="0"/>
              <a:t> len </a:t>
            </a:r>
            <a:r>
              <a:rPr lang="sk-SK" dirty="0" smtClean="0"/>
              <a:t>textový. </a:t>
            </a:r>
            <a:r>
              <a:rPr lang="sk-SK" dirty="0" smtClean="0"/>
              <a:t>Postupne </a:t>
            </a:r>
            <a:r>
              <a:rPr lang="sk-SK" dirty="0" smtClean="0"/>
              <a:t>prešiel </a:t>
            </a:r>
            <a:r>
              <a:rPr lang="sk-SK" dirty="0" smtClean="0"/>
              <a:t>vývojom a dnes už možno pri chate komunikovať aj pomocou obrázkov, </a:t>
            </a:r>
            <a:r>
              <a:rPr lang="sk-SK" dirty="0" smtClean="0"/>
              <a:t>animácií</a:t>
            </a:r>
            <a:r>
              <a:rPr lang="sk-SK" dirty="0" smtClean="0"/>
              <a:t>, audio/video- konferencie a pod. </a:t>
            </a:r>
            <a:r>
              <a:rPr lang="sk-SK" dirty="0" smtClean="0"/>
              <a:t>(IRC</a:t>
            </a:r>
            <a:r>
              <a:rPr lang="sk-SK" dirty="0" smtClean="0"/>
              <a:t>, ICQ,....) </a:t>
            </a:r>
          </a:p>
          <a:p>
            <a:r>
              <a:rPr lang="sk-SK" dirty="0" smtClean="0"/>
              <a:t> </a:t>
            </a:r>
            <a:r>
              <a:rPr lang="sk-SK" dirty="0" err="1" smtClean="0"/>
              <a:t>webchat</a:t>
            </a:r>
            <a:endParaRPr lang="sk-SK" dirty="0" smtClean="0"/>
          </a:p>
          <a:p>
            <a:r>
              <a:rPr lang="sk-SK" dirty="0" smtClean="0"/>
              <a:t> </a:t>
            </a:r>
            <a:r>
              <a:rPr lang="sk-SK" dirty="0" err="1" smtClean="0"/>
              <a:t>audiochate</a:t>
            </a:r>
            <a:r>
              <a:rPr lang="sk-SK" dirty="0" smtClean="0"/>
              <a:t> </a:t>
            </a:r>
            <a:endParaRPr lang="sk-SK" dirty="0" smtClean="0"/>
          </a:p>
          <a:p>
            <a:r>
              <a:rPr lang="sk-SK" dirty="0" smtClean="0"/>
              <a:t> </a:t>
            </a:r>
            <a:r>
              <a:rPr lang="sk-SK" dirty="0" err="1" smtClean="0"/>
              <a:t>videochat</a:t>
            </a:r>
            <a:r>
              <a:rPr lang="sk-SK" dirty="0" smtClean="0"/>
              <a:t> - hovoríme v prípade, že sa účastníci vidia aj cez video (</a:t>
            </a:r>
            <a:r>
              <a:rPr lang="sk-SK" dirty="0" err="1" smtClean="0"/>
              <a:t>Skype</a:t>
            </a:r>
            <a:r>
              <a:rPr lang="sk-SK" dirty="0" smtClean="0"/>
              <a:t>,....) </a:t>
            </a:r>
            <a:r>
              <a:rPr lang="sk-SK" dirty="0" smtClean="0"/>
              <a:t> </a:t>
            </a:r>
            <a:endParaRPr lang="sk-SK" dirty="0" smtClean="0"/>
          </a:p>
          <a:p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b="1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Textový </a:t>
            </a:r>
            <a:r>
              <a:rPr lang="sk-SK" b="1" dirty="0" err="1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chat</a:t>
            </a:r>
            <a:r>
              <a:rPr lang="sk-SK" b="1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 - </a:t>
            </a:r>
            <a:r>
              <a:rPr lang="sk-SK" b="1" dirty="0" err="1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Irc</a:t>
            </a:r>
            <a:endParaRPr lang="sk-SK" b="1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Zástupný symbol obsah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sk-SK" dirty="0" smtClean="0"/>
              <a:t>IRC ( Internet </a:t>
            </a:r>
            <a:r>
              <a:rPr lang="sk-SK" dirty="0" err="1" smtClean="0"/>
              <a:t>Relay</a:t>
            </a:r>
            <a:r>
              <a:rPr lang="sk-SK" dirty="0" smtClean="0"/>
              <a:t> Chat ) - komunikačný program, ktorý umožňuje komunikovať viacerým ľuďom súčasne</a:t>
            </a:r>
          </a:p>
          <a:p>
            <a:pPr>
              <a:lnSpc>
                <a:spcPct val="90000"/>
              </a:lnSpc>
              <a:buFontTx/>
              <a:buNone/>
            </a:pPr>
            <a:endParaRPr lang="sk-SK" dirty="0" smtClean="0"/>
          </a:p>
          <a:p>
            <a:pPr>
              <a:lnSpc>
                <a:spcPct val="90000"/>
              </a:lnSpc>
            </a:pPr>
            <a:r>
              <a:rPr lang="sk-SK" dirty="0" smtClean="0"/>
              <a:t>Umožňuje posielať správy iným IRC serverom, kde sú prihlásení iní užívatelia</a:t>
            </a:r>
          </a:p>
          <a:p>
            <a:pPr>
              <a:lnSpc>
                <a:spcPct val="90000"/>
              </a:lnSpc>
            </a:pPr>
            <a:endParaRPr lang="sk-SK" dirty="0" smtClean="0"/>
          </a:p>
          <a:p>
            <a:pPr>
              <a:lnSpc>
                <a:spcPct val="90000"/>
              </a:lnSpc>
            </a:pPr>
            <a:r>
              <a:rPr lang="sk-SK" dirty="0" smtClean="0"/>
              <a:t>Na IRC sú vytvorené tzv. kanály ( </a:t>
            </a:r>
            <a:r>
              <a:rPr lang="sk-SK" dirty="0" err="1" smtClean="0"/>
              <a:t>channels</a:t>
            </a:r>
            <a:r>
              <a:rPr lang="sk-SK" dirty="0" smtClean="0"/>
              <a:t> ) ktoré zoskupujú ľudí rovnakej krajiny, záujmov a pod.</a:t>
            </a:r>
          </a:p>
          <a:p>
            <a:pPr>
              <a:lnSpc>
                <a:spcPct val="90000"/>
              </a:lnSpc>
            </a:pPr>
            <a:endParaRPr lang="sk-SK" dirty="0" smtClean="0"/>
          </a:p>
          <a:p>
            <a:pPr>
              <a:lnSpc>
                <a:spcPct val="90000"/>
              </a:lnSpc>
              <a:buFontTx/>
              <a:buNone/>
            </a:pPr>
            <a:endParaRPr lang="sk-SK" dirty="0" smtClean="0"/>
          </a:p>
        </p:txBody>
      </p:sp>
      <p:pic>
        <p:nvPicPr>
          <p:cNvPr id="4" name="Obrázok 3" descr="irc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4942" y="0"/>
            <a:ext cx="2809875" cy="16287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500"/>
                            </p:stCondLst>
                            <p:childTnLst>
                              <p:par>
                                <p:cTn id="1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3000"/>
                            </p:stCondLst>
                            <p:childTnLst>
                              <p:par>
                                <p:cTn id="2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b="1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Textový </a:t>
            </a:r>
            <a:r>
              <a:rPr lang="sk-SK" b="1" dirty="0" err="1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chat</a:t>
            </a:r>
            <a:r>
              <a:rPr lang="sk-SK" b="1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 - </a:t>
            </a:r>
            <a:r>
              <a:rPr lang="sk-SK" b="1" dirty="0" err="1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Icq</a:t>
            </a:r>
            <a:endParaRPr lang="sk-SK" b="1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Zástupný symbol obsah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sk-SK" dirty="0" smtClean="0"/>
              <a:t>ICQ (I </a:t>
            </a:r>
            <a:r>
              <a:rPr lang="sk-SK" dirty="0" err="1" smtClean="0"/>
              <a:t>seek</a:t>
            </a:r>
            <a:r>
              <a:rPr lang="sk-SK" dirty="0" smtClean="0"/>
              <a:t> </a:t>
            </a:r>
            <a:r>
              <a:rPr lang="sk-SK" dirty="0" err="1" smtClean="0"/>
              <a:t>you</a:t>
            </a:r>
            <a:r>
              <a:rPr lang="sk-SK" dirty="0" smtClean="0"/>
              <a:t>) Je to </a:t>
            </a:r>
            <a:r>
              <a:rPr lang="sk-SK" dirty="0" smtClean="0"/>
              <a:t>nástroj </a:t>
            </a:r>
            <a:r>
              <a:rPr lang="sk-SK" dirty="0" smtClean="0"/>
              <a:t>na </a:t>
            </a:r>
            <a:r>
              <a:rPr lang="sk-SK" dirty="0" smtClean="0"/>
              <a:t>komunikáciu. Ten</a:t>
            </a:r>
            <a:r>
              <a:rPr lang="sk-SK" dirty="0" smtClean="0"/>
              <a:t>, kto ho chce používať si musí </a:t>
            </a:r>
            <a:r>
              <a:rPr lang="sk-SK" dirty="0" smtClean="0"/>
              <a:t>nainštalovať klientsky </a:t>
            </a:r>
            <a:r>
              <a:rPr lang="sk-SK" dirty="0" smtClean="0"/>
              <a:t>program </a:t>
            </a:r>
            <a:r>
              <a:rPr lang="sk-SK" dirty="0" smtClean="0"/>
              <a:t>na </a:t>
            </a:r>
            <a:r>
              <a:rPr lang="sk-SK" dirty="0" smtClean="0"/>
              <a:t>počítači a </a:t>
            </a:r>
            <a:endParaRPr lang="sk-SK" dirty="0" smtClean="0"/>
          </a:p>
          <a:p>
            <a:pPr>
              <a:buNone/>
            </a:pPr>
            <a:r>
              <a:rPr lang="sk-SK" dirty="0" smtClean="0"/>
              <a:t> </a:t>
            </a:r>
            <a:r>
              <a:rPr lang="sk-SK" dirty="0" smtClean="0"/>
              <a:t>   zaregistrovať </a:t>
            </a:r>
            <a:r>
              <a:rPr lang="sk-SK" dirty="0" smtClean="0"/>
              <a:t>sa na </a:t>
            </a:r>
            <a:r>
              <a:rPr lang="sk-SK" dirty="0" smtClean="0"/>
              <a:t>ICQ </a:t>
            </a:r>
            <a:r>
              <a:rPr lang="sk-SK" dirty="0" smtClean="0"/>
              <a:t>serveri. </a:t>
            </a:r>
            <a:endParaRPr lang="sk-SK" dirty="0" smtClean="0"/>
          </a:p>
          <a:p>
            <a:r>
              <a:rPr lang="sk-SK" dirty="0" smtClean="0"/>
              <a:t>Každý </a:t>
            </a:r>
            <a:r>
              <a:rPr lang="sk-SK" dirty="0" smtClean="0"/>
              <a:t>užívateľ si </a:t>
            </a:r>
            <a:r>
              <a:rPr lang="sk-SK" dirty="0" smtClean="0"/>
              <a:t>vytvára zoznam</a:t>
            </a:r>
          </a:p>
          <a:p>
            <a:pPr>
              <a:buNone/>
            </a:pPr>
            <a:r>
              <a:rPr lang="sk-SK" dirty="0" smtClean="0"/>
              <a:t> </a:t>
            </a:r>
            <a:r>
              <a:rPr lang="sk-SK" dirty="0" smtClean="0"/>
              <a:t>   </a:t>
            </a:r>
            <a:r>
              <a:rPr lang="sk-SK" dirty="0" smtClean="0"/>
              <a:t>svojich </a:t>
            </a:r>
            <a:r>
              <a:rPr lang="sk-SK" dirty="0" smtClean="0"/>
              <a:t>priateľov </a:t>
            </a:r>
            <a:r>
              <a:rPr lang="sk-SK" dirty="0" smtClean="0"/>
              <a:t>s prezývkami</a:t>
            </a:r>
            <a:r>
              <a:rPr lang="sk-SK" dirty="0" smtClean="0"/>
              <a:t>.</a:t>
            </a:r>
          </a:p>
          <a:p>
            <a:pPr>
              <a:buNone/>
            </a:pPr>
            <a:r>
              <a:rPr lang="sk-SK" dirty="0" smtClean="0"/>
              <a:t> </a:t>
            </a:r>
            <a:r>
              <a:rPr lang="sk-SK" dirty="0" smtClean="0"/>
              <a:t>   Po </a:t>
            </a:r>
            <a:r>
              <a:rPr lang="sk-SK" dirty="0" smtClean="0"/>
              <a:t>prihlásení </a:t>
            </a:r>
            <a:r>
              <a:rPr lang="sk-SK" dirty="0" smtClean="0"/>
              <a:t>na ICQ sa mu </a:t>
            </a:r>
          </a:p>
          <a:p>
            <a:pPr>
              <a:buNone/>
            </a:pPr>
            <a:r>
              <a:rPr lang="sk-SK" dirty="0" smtClean="0"/>
              <a:t> </a:t>
            </a:r>
            <a:r>
              <a:rPr lang="sk-SK" dirty="0" smtClean="0"/>
              <a:t>   zobrazuje</a:t>
            </a:r>
            <a:r>
              <a:rPr lang="sk-SK" dirty="0" smtClean="0"/>
              <a:t>, </a:t>
            </a:r>
            <a:r>
              <a:rPr lang="sk-SK" dirty="0" smtClean="0"/>
              <a:t>kto </a:t>
            </a:r>
            <a:r>
              <a:rPr lang="sk-SK" dirty="0" smtClean="0"/>
              <a:t>z jeho priateľov </a:t>
            </a:r>
            <a:endParaRPr lang="sk-SK" dirty="0" smtClean="0"/>
          </a:p>
          <a:p>
            <a:pPr>
              <a:buNone/>
            </a:pPr>
            <a:r>
              <a:rPr lang="sk-SK" dirty="0" smtClean="0"/>
              <a:t> </a:t>
            </a:r>
            <a:r>
              <a:rPr lang="sk-SK" dirty="0" smtClean="0"/>
              <a:t>   je prihlásený. </a:t>
            </a:r>
            <a:endParaRPr lang="sk-SK" dirty="0" smtClean="0"/>
          </a:p>
          <a:p>
            <a:endParaRPr lang="sk-SK" dirty="0"/>
          </a:p>
        </p:txBody>
      </p:sp>
      <p:pic>
        <p:nvPicPr>
          <p:cNvPr id="4" name="Obrázok 3" descr="icq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2066" y="285728"/>
            <a:ext cx="3305175" cy="1381125"/>
          </a:xfrm>
          <a:prstGeom prst="rect">
            <a:avLst/>
          </a:prstGeom>
        </p:spPr>
      </p:pic>
      <p:pic>
        <p:nvPicPr>
          <p:cNvPr id="5" name="Obrázok 4" descr="icq1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15008" y="2500306"/>
            <a:ext cx="2543175" cy="41243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8" presetClass="entr" presetSubtype="0" ac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8" presetClass="entr" presetSubtype="0" ac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1000"/>
                            </p:stCondLst>
                            <p:childTnLst>
                              <p:par>
                                <p:cTn id="66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b="1" dirty="0" err="1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Webchat</a:t>
            </a:r>
            <a:endParaRPr lang="sk-SK" b="1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Zástupný symbol obsah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k-SK" dirty="0" err="1" smtClean="0"/>
              <a:t>chatovanie</a:t>
            </a:r>
            <a:r>
              <a:rPr lang="sk-SK" dirty="0" smtClean="0"/>
              <a:t> </a:t>
            </a:r>
            <a:r>
              <a:rPr lang="sk-SK" dirty="0" smtClean="0"/>
              <a:t>vo </a:t>
            </a:r>
            <a:r>
              <a:rPr lang="sk-SK" dirty="0" smtClean="0"/>
              <a:t>web -prostredí (</a:t>
            </a:r>
            <a:r>
              <a:rPr lang="sk-SK" dirty="0" err="1" smtClean="0"/>
              <a:t>pokec.sk</a:t>
            </a:r>
            <a:r>
              <a:rPr lang="sk-SK" dirty="0" smtClean="0"/>
              <a:t>, </a:t>
            </a:r>
            <a:r>
              <a:rPr lang="sk-SK" dirty="0" err="1" smtClean="0"/>
              <a:t>facebook.com</a:t>
            </a:r>
            <a:r>
              <a:rPr lang="sk-SK" dirty="0" smtClean="0"/>
              <a:t>,....)</a:t>
            </a:r>
            <a:endParaRPr lang="sk-SK" dirty="0"/>
          </a:p>
        </p:txBody>
      </p:sp>
      <p:pic>
        <p:nvPicPr>
          <p:cNvPr id="4" name="Obrázok 3" descr="webchat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158" y="2928934"/>
            <a:ext cx="3905256" cy="3002166"/>
          </a:xfrm>
          <a:prstGeom prst="rect">
            <a:avLst/>
          </a:prstGeom>
        </p:spPr>
      </p:pic>
      <p:pic>
        <p:nvPicPr>
          <p:cNvPr id="6" name="Obrázok 5" descr="webchat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2357430"/>
            <a:ext cx="3853108" cy="2571768"/>
          </a:xfrm>
          <a:prstGeom prst="rect">
            <a:avLst/>
          </a:prstGeom>
        </p:spPr>
      </p:pic>
      <p:pic>
        <p:nvPicPr>
          <p:cNvPr id="7" name="Obrázok 6" descr="facebok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57950" y="0"/>
            <a:ext cx="2386012" cy="180338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46076"/>
            <a:ext cx="7467600" cy="1143000"/>
          </a:xfrm>
        </p:spPr>
        <p:txBody>
          <a:bodyPr/>
          <a:lstStyle/>
          <a:p>
            <a:r>
              <a:rPr lang="sk-SK" b="1" dirty="0" err="1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audiochate</a:t>
            </a:r>
            <a:endParaRPr lang="sk-SK" b="1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Zástupný symbol obsahu 2"/>
          <p:cNvSpPr>
            <a:spLocks noGrp="1"/>
          </p:cNvSpPr>
          <p:nvPr>
            <p:ph sz="quarter" idx="1"/>
          </p:nvPr>
        </p:nvSpPr>
        <p:spPr>
          <a:xfrm>
            <a:off x="457200" y="1671638"/>
            <a:ext cx="7467600" cy="4873752"/>
          </a:xfrm>
        </p:spPr>
        <p:txBody>
          <a:bodyPr/>
          <a:lstStyle/>
          <a:p>
            <a:r>
              <a:rPr lang="sk-SK" dirty="0" smtClean="0"/>
              <a:t>- </a:t>
            </a:r>
            <a:r>
              <a:rPr lang="sk-SK" dirty="0" smtClean="0"/>
              <a:t>hlasový </a:t>
            </a:r>
            <a:r>
              <a:rPr lang="sk-SK" dirty="0" err="1" smtClean="0"/>
              <a:t>chat</a:t>
            </a:r>
            <a:r>
              <a:rPr lang="sk-SK" dirty="0" smtClean="0"/>
              <a:t>, </a:t>
            </a:r>
            <a:r>
              <a:rPr lang="sk-SK" dirty="0" smtClean="0"/>
              <a:t>ktorý sa podobá na telefónny hovor cez internet. (</a:t>
            </a:r>
            <a:r>
              <a:rPr lang="sk-SK" dirty="0" err="1" smtClean="0"/>
              <a:t>Skype</a:t>
            </a:r>
            <a:r>
              <a:rPr lang="sk-SK" dirty="0" smtClean="0"/>
              <a:t>, </a:t>
            </a:r>
            <a:r>
              <a:rPr lang="sk-SK" dirty="0" err="1" smtClean="0"/>
              <a:t>TeamSpeak</a:t>
            </a:r>
            <a:r>
              <a:rPr lang="sk-SK" dirty="0" smtClean="0"/>
              <a:t>....)</a:t>
            </a:r>
            <a:endParaRPr lang="sk-SK" dirty="0"/>
          </a:p>
        </p:txBody>
      </p:sp>
      <p:pic>
        <p:nvPicPr>
          <p:cNvPr id="4" name="Obrázok 3" descr="audddio_chat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1538" y="3071810"/>
            <a:ext cx="4286250" cy="2095500"/>
          </a:xfrm>
          <a:prstGeom prst="rect">
            <a:avLst/>
          </a:prstGeom>
        </p:spPr>
      </p:pic>
      <p:pic>
        <p:nvPicPr>
          <p:cNvPr id="5" name="Obrázok 4" descr="team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57950" y="2857496"/>
            <a:ext cx="1943100" cy="19431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b="1" dirty="0" err="1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videochat</a:t>
            </a:r>
            <a:endParaRPr lang="sk-SK" b="1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Zástupný symbol obsah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k-SK" dirty="0" smtClean="0"/>
              <a:t>-</a:t>
            </a:r>
            <a:r>
              <a:rPr lang="sk-SK" dirty="0" smtClean="0"/>
              <a:t>hovoríme </a:t>
            </a:r>
            <a:r>
              <a:rPr lang="sk-SK" dirty="0" smtClean="0"/>
              <a:t>v prípade, že sa účastníci vidia aj cez video (</a:t>
            </a:r>
            <a:r>
              <a:rPr lang="sk-SK" dirty="0" err="1" smtClean="0"/>
              <a:t>Skype</a:t>
            </a:r>
            <a:r>
              <a:rPr lang="sk-SK" dirty="0" smtClean="0"/>
              <a:t>,....)</a:t>
            </a:r>
            <a:endParaRPr lang="sk-SK" dirty="0"/>
          </a:p>
        </p:txBody>
      </p:sp>
      <p:pic>
        <p:nvPicPr>
          <p:cNvPr id="6" name="Obrázok 5" descr="skype (1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57356" y="2786058"/>
            <a:ext cx="5072098" cy="3454076"/>
          </a:xfrm>
          <a:prstGeom prst="rect">
            <a:avLst/>
          </a:prstGeom>
        </p:spPr>
      </p:pic>
      <p:sp>
        <p:nvSpPr>
          <p:cNvPr id="8" name="Tlačidlo akcie: Domov 7">
            <a:hlinkClick r:id="rId3" action="ppaction://hlinksldjump" highlightClick="1"/>
          </p:cNvPr>
          <p:cNvSpPr/>
          <p:nvPr/>
        </p:nvSpPr>
        <p:spPr>
          <a:xfrm>
            <a:off x="357158" y="6072206"/>
            <a:ext cx="642942" cy="54235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b="1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IP telefónia</a:t>
            </a:r>
            <a:endParaRPr lang="sk-SK" b="1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Zástupný symbol obsah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sk-SK" dirty="0" smtClean="0"/>
              <a:t>-telefonovanie </a:t>
            </a:r>
            <a:r>
              <a:rPr lang="sk-SK" dirty="0" smtClean="0"/>
              <a:t>cez </a:t>
            </a:r>
            <a:r>
              <a:rPr lang="sk-SK" dirty="0" smtClean="0"/>
              <a:t>Internet- </a:t>
            </a:r>
            <a:r>
              <a:rPr lang="sk-SK" dirty="0" smtClean="0"/>
              <a:t>využíva na prenos hlasu </a:t>
            </a:r>
            <a:r>
              <a:rPr lang="sk-SK" dirty="0" err="1" smtClean="0"/>
              <a:t>Voice</a:t>
            </a:r>
            <a:r>
              <a:rPr lang="sk-SK" dirty="0" smtClean="0"/>
              <a:t> over Internet </a:t>
            </a:r>
            <a:r>
              <a:rPr lang="sk-SK" dirty="0" err="1" smtClean="0"/>
              <a:t>Protocol</a:t>
            </a:r>
            <a:r>
              <a:rPr lang="sk-SK" dirty="0" smtClean="0"/>
              <a:t> </a:t>
            </a:r>
            <a:r>
              <a:rPr lang="sk-SK" dirty="0" smtClean="0"/>
              <a:t>(</a:t>
            </a:r>
            <a:r>
              <a:rPr lang="sk-SK" dirty="0" err="1" smtClean="0"/>
              <a:t>VoIP</a:t>
            </a:r>
            <a:r>
              <a:rPr lang="sk-SK" dirty="0" smtClean="0"/>
              <a:t>). </a:t>
            </a:r>
            <a:endParaRPr lang="sk-SK" dirty="0" smtClean="0"/>
          </a:p>
          <a:p>
            <a:r>
              <a:rPr lang="sk-SK" dirty="0" smtClean="0"/>
              <a:t>Digitalizovaný </a:t>
            </a:r>
            <a:r>
              <a:rPr lang="sk-SK" dirty="0" smtClean="0"/>
              <a:t>hlas sa vo forme </a:t>
            </a:r>
            <a:r>
              <a:rPr lang="sk-SK" dirty="0" err="1" smtClean="0"/>
              <a:t>paketov</a:t>
            </a:r>
            <a:r>
              <a:rPr lang="sk-SK" dirty="0" smtClean="0"/>
              <a:t> prenáša po sieti Internet. </a:t>
            </a:r>
          </a:p>
          <a:p>
            <a:r>
              <a:rPr lang="sk-SK" dirty="0" smtClean="0"/>
              <a:t>Pri </a:t>
            </a:r>
            <a:r>
              <a:rPr lang="sk-SK" dirty="0" smtClean="0"/>
              <a:t>telefonovaní cez </a:t>
            </a:r>
            <a:r>
              <a:rPr lang="sk-SK" dirty="0" err="1" smtClean="0"/>
              <a:t>VoIP</a:t>
            </a:r>
            <a:r>
              <a:rPr lang="sk-SK" dirty="0" smtClean="0"/>
              <a:t> sa používajú koncové zariadenia, IP telefóny, ktoré sa </a:t>
            </a:r>
            <a:r>
              <a:rPr lang="sk-SK" dirty="0" smtClean="0"/>
              <a:t>pripájajú </a:t>
            </a:r>
            <a:r>
              <a:rPr lang="sk-SK" dirty="0" smtClean="0"/>
              <a:t>priamo do lokálnej počítačovej siete</a:t>
            </a:r>
            <a:r>
              <a:rPr lang="sk-SK" dirty="0" smtClean="0"/>
              <a:t>.</a:t>
            </a:r>
            <a:endParaRPr lang="sk-SK" dirty="0"/>
          </a:p>
        </p:txBody>
      </p:sp>
      <p:pic>
        <p:nvPicPr>
          <p:cNvPr id="4" name="Obrázok 3" descr="teleFONIA-IP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29256" y="4143380"/>
            <a:ext cx="1976616" cy="2428892"/>
          </a:xfrm>
          <a:prstGeom prst="rect">
            <a:avLst/>
          </a:prstGeom>
        </p:spPr>
      </p:pic>
      <p:pic>
        <p:nvPicPr>
          <p:cNvPr id="5" name="Obrázok 4" descr="tel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28" y="4500570"/>
            <a:ext cx="2214578" cy="2214578"/>
          </a:xfrm>
          <a:prstGeom prst="rect">
            <a:avLst/>
          </a:prstGeom>
        </p:spPr>
      </p:pic>
      <p:sp>
        <p:nvSpPr>
          <p:cNvPr id="6" name="Tlačidlo akcie: Domov 5">
            <a:hlinkClick r:id="rId4" action="ppaction://hlinksldjump" highlightClick="1"/>
          </p:cNvPr>
          <p:cNvSpPr/>
          <p:nvPr/>
        </p:nvSpPr>
        <p:spPr>
          <a:xfrm>
            <a:off x="357158" y="6072206"/>
            <a:ext cx="642942" cy="54235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b="1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Web - </a:t>
            </a:r>
            <a:r>
              <a:rPr lang="sk-SK" b="1" dirty="0" err="1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www</a:t>
            </a:r>
            <a:endParaRPr lang="sk-SK" b="1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Zástupný symbol obsah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sk-SK" b="1" dirty="0" err="1" smtClean="0"/>
              <a:t>World</a:t>
            </a:r>
            <a:r>
              <a:rPr lang="sk-SK" b="1" dirty="0" smtClean="0"/>
              <a:t> </a:t>
            </a:r>
            <a:r>
              <a:rPr lang="sk-SK" b="1" dirty="0" err="1" smtClean="0"/>
              <a:t>Wide</a:t>
            </a:r>
            <a:r>
              <a:rPr lang="sk-SK" b="1" dirty="0" smtClean="0"/>
              <a:t> Web</a:t>
            </a:r>
            <a:r>
              <a:rPr lang="sk-SK" dirty="0" smtClean="0"/>
              <a:t>  </a:t>
            </a:r>
            <a:r>
              <a:rPr lang="sk-SK" dirty="0" smtClean="0"/>
              <a:t>(celosvetová pavučina) je distribuovaný hypertextový internetový informačný systém, </a:t>
            </a:r>
            <a:r>
              <a:rPr lang="sk-SK" dirty="0" smtClean="0"/>
              <a:t>v ktorom dokumenty obsahujú odkazy na iné miestne alebo vzdialené dokumenty</a:t>
            </a:r>
            <a:r>
              <a:rPr lang="sk-SK" dirty="0" smtClean="0"/>
              <a:t>.</a:t>
            </a:r>
            <a:endParaRPr lang="sk-SK" dirty="0" smtClean="0"/>
          </a:p>
          <a:p>
            <a:r>
              <a:rPr lang="sk-SK" dirty="0" smtClean="0"/>
              <a:t>Je to oficiálne </a:t>
            </a:r>
            <a:r>
              <a:rPr lang="sk-SK" dirty="0" smtClean="0"/>
              <a:t>označenie </a:t>
            </a:r>
            <a:r>
              <a:rPr lang="sk-SK" dirty="0" smtClean="0"/>
              <a:t>tej časti, kde sa informácie nachádzajú vo forme webových stránok. Každý dokument má svoju špecifickú adresu </a:t>
            </a:r>
            <a:r>
              <a:rPr lang="sk-SK" dirty="0" smtClean="0"/>
              <a:t>– URL a </a:t>
            </a:r>
            <a:r>
              <a:rPr lang="sk-SK" dirty="0" smtClean="0"/>
              <a:t>je pomocou nej nájdený a zobrazený v programoch nazývaných </a:t>
            </a:r>
            <a:r>
              <a:rPr lang="sk-SK" dirty="0" smtClean="0"/>
              <a:t>webový prehliadač. </a:t>
            </a:r>
            <a:endParaRPr lang="sk-SK" dirty="0" smtClean="0"/>
          </a:p>
          <a:p>
            <a:endParaRPr lang="sk-SK" dirty="0"/>
          </a:p>
        </p:txBody>
      </p:sp>
      <p:pic>
        <p:nvPicPr>
          <p:cNvPr id="4" name="Obrázok 3" descr="www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57554" y="0"/>
            <a:ext cx="2214578" cy="1616727"/>
          </a:xfrm>
          <a:prstGeom prst="rect">
            <a:avLst/>
          </a:prstGeom>
        </p:spPr>
      </p:pic>
      <p:pic>
        <p:nvPicPr>
          <p:cNvPr id="5" name="Obrázok 4" descr="www2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14876" y="5465803"/>
            <a:ext cx="1785950" cy="1392197"/>
          </a:xfrm>
          <a:prstGeom prst="rect">
            <a:avLst/>
          </a:prstGeom>
        </p:spPr>
      </p:pic>
      <p:sp>
        <p:nvSpPr>
          <p:cNvPr id="6" name="Tlačidlo akcie: Domov 5">
            <a:hlinkClick r:id="rId4" action="ppaction://hlinksldjump" highlightClick="1"/>
          </p:cNvPr>
          <p:cNvSpPr/>
          <p:nvPr/>
        </p:nvSpPr>
        <p:spPr>
          <a:xfrm>
            <a:off x="357158" y="6072206"/>
            <a:ext cx="642942" cy="54235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2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b="1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OBSAH</a:t>
            </a:r>
            <a:endParaRPr lang="sk-SK" b="1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Zástupný symbol obsah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sk-SK" b="1" dirty="0" smtClean="0"/>
              <a:t>    Služby internetu</a:t>
            </a:r>
            <a:endParaRPr lang="sk-SK" b="1" dirty="0" smtClean="0"/>
          </a:p>
          <a:p>
            <a:pPr>
              <a:buNone/>
            </a:pPr>
            <a:r>
              <a:rPr lang="sk-SK" b="1" dirty="0" smtClean="0"/>
              <a:t>    Neinteraktívna </a:t>
            </a:r>
            <a:r>
              <a:rPr lang="sk-SK" b="1" dirty="0" smtClean="0"/>
              <a:t>komunikácia- E- pošta, diskusné fórum, </a:t>
            </a:r>
            <a:r>
              <a:rPr lang="sk-SK" b="1" dirty="0" err="1" smtClean="0"/>
              <a:t>blog</a:t>
            </a:r>
            <a:endParaRPr lang="sk-SK" dirty="0" smtClean="0"/>
          </a:p>
          <a:p>
            <a:pPr>
              <a:buNone/>
            </a:pPr>
            <a:r>
              <a:rPr lang="sk-SK" b="1" dirty="0" smtClean="0"/>
              <a:t>	Interaktívna </a:t>
            </a:r>
            <a:r>
              <a:rPr lang="sk-SK" b="1" dirty="0" smtClean="0"/>
              <a:t>komunikácia</a:t>
            </a:r>
            <a:endParaRPr lang="sk-SK" dirty="0" smtClean="0"/>
          </a:p>
          <a:p>
            <a:pPr>
              <a:buNone/>
            </a:pPr>
            <a:r>
              <a:rPr lang="sk-SK" b="1" dirty="0" smtClean="0"/>
              <a:t>	IP </a:t>
            </a:r>
            <a:r>
              <a:rPr lang="sk-SK" b="1" dirty="0" smtClean="0"/>
              <a:t>telefónia</a:t>
            </a:r>
            <a:endParaRPr lang="sk-SK" dirty="0" smtClean="0"/>
          </a:p>
          <a:p>
            <a:pPr>
              <a:buNone/>
            </a:pPr>
            <a:r>
              <a:rPr lang="sk-SK" b="1" dirty="0" smtClean="0"/>
              <a:t>	Web- </a:t>
            </a:r>
            <a:r>
              <a:rPr lang="sk-SK" b="1" dirty="0" smtClean="0"/>
              <a:t>prehliadače, webová stránka, vyhľadávanie informácií</a:t>
            </a:r>
            <a:endParaRPr lang="sk-SK" dirty="0" smtClean="0"/>
          </a:p>
          <a:p>
            <a:pPr>
              <a:buNone/>
            </a:pPr>
            <a:r>
              <a:rPr lang="sk-SK" b="1" dirty="0" smtClean="0"/>
              <a:t>	Web2</a:t>
            </a:r>
            <a:endParaRPr lang="sk-SK" dirty="0" smtClean="0"/>
          </a:p>
          <a:p>
            <a:pPr>
              <a:buNone/>
            </a:pPr>
            <a:r>
              <a:rPr lang="sk-SK" b="1" dirty="0" smtClean="0"/>
              <a:t>	Digitálna </a:t>
            </a:r>
            <a:r>
              <a:rPr lang="sk-SK" b="1" dirty="0" smtClean="0"/>
              <a:t>televízia</a:t>
            </a:r>
            <a:endParaRPr lang="sk-SK" dirty="0" smtClean="0"/>
          </a:p>
          <a:p>
            <a:endParaRPr lang="sk-SK" dirty="0"/>
          </a:p>
        </p:txBody>
      </p:sp>
      <p:sp>
        <p:nvSpPr>
          <p:cNvPr id="4" name="Tlačidlo akcie: Dopredu alebo Ďalej 3">
            <a:hlinkClick r:id="rId2" action="ppaction://hlinksldjump" highlightClick="1"/>
          </p:cNvPr>
          <p:cNvSpPr/>
          <p:nvPr/>
        </p:nvSpPr>
        <p:spPr>
          <a:xfrm>
            <a:off x="500034" y="1714488"/>
            <a:ext cx="214314" cy="214314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5" name="Tlačidlo akcie: Dopredu alebo Ďalej 4">
            <a:hlinkClick r:id="rId3" action="ppaction://hlinksldjump" highlightClick="1"/>
          </p:cNvPr>
          <p:cNvSpPr/>
          <p:nvPr/>
        </p:nvSpPr>
        <p:spPr>
          <a:xfrm>
            <a:off x="500034" y="2143116"/>
            <a:ext cx="214314" cy="214314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6" name="Tlačidlo akcie: Dopredu alebo Ďalej 5">
            <a:hlinkClick r:id="rId4" action="ppaction://hlinksldjump" highlightClick="1"/>
          </p:cNvPr>
          <p:cNvSpPr/>
          <p:nvPr/>
        </p:nvSpPr>
        <p:spPr>
          <a:xfrm>
            <a:off x="500034" y="2928934"/>
            <a:ext cx="214314" cy="214314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7" name="Tlačidlo akcie: Dopredu alebo Ďalej 6">
            <a:hlinkClick r:id="rId5" action="ppaction://hlinksldjump" highlightClick="1"/>
          </p:cNvPr>
          <p:cNvSpPr/>
          <p:nvPr/>
        </p:nvSpPr>
        <p:spPr>
          <a:xfrm>
            <a:off x="500034" y="3429000"/>
            <a:ext cx="214314" cy="214314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8" name="Tlačidlo akcie: Dopredu alebo Ďalej 7">
            <a:hlinkClick r:id="rId6" action="ppaction://hlinksldjump" highlightClick="1"/>
          </p:cNvPr>
          <p:cNvSpPr/>
          <p:nvPr/>
        </p:nvSpPr>
        <p:spPr>
          <a:xfrm>
            <a:off x="500034" y="3857628"/>
            <a:ext cx="214314" cy="214314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9" name="Tlačidlo akcie: Dopredu alebo Ďalej 8">
            <a:hlinkClick r:id="rId7" action="ppaction://hlinksldjump" highlightClick="1"/>
          </p:cNvPr>
          <p:cNvSpPr/>
          <p:nvPr/>
        </p:nvSpPr>
        <p:spPr>
          <a:xfrm>
            <a:off x="500034" y="4643446"/>
            <a:ext cx="214314" cy="214314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0" name="Tlačidlo akcie: Dopredu alebo Ďalej 9">
            <a:hlinkClick r:id="rId8" action="ppaction://hlinksldjump" highlightClick="1"/>
          </p:cNvPr>
          <p:cNvSpPr/>
          <p:nvPr/>
        </p:nvSpPr>
        <p:spPr>
          <a:xfrm>
            <a:off x="500034" y="5143512"/>
            <a:ext cx="214314" cy="214314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500"/>
                            </p:stCondLst>
                            <p:childTnLst>
                              <p:par>
                                <p:cTn id="12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500"/>
                            </p:stCondLst>
                            <p:childTnLst>
                              <p:par>
                                <p:cTn id="20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3000"/>
                            </p:stCondLst>
                            <p:childTnLst>
                              <p:par>
                                <p:cTn id="24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3500"/>
                            </p:stCondLst>
                            <p:childTnLst>
                              <p:par>
                                <p:cTn id="28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4000"/>
                            </p:stCondLst>
                            <p:childTnLst>
                              <p:par>
                                <p:cTn id="32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b="1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Web 2.0</a:t>
            </a:r>
            <a:endParaRPr lang="sk-SK" b="1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Zástupný symbol obsah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k-SK" dirty="0" smtClean="0"/>
              <a:t>Termín </a:t>
            </a:r>
            <a:r>
              <a:rPr lang="sk-SK" b="1" dirty="0" smtClean="0"/>
              <a:t>„Web 2.0“</a:t>
            </a:r>
            <a:r>
              <a:rPr lang="sk-SK" dirty="0" smtClean="0"/>
              <a:t> je ustálené </a:t>
            </a:r>
            <a:r>
              <a:rPr lang="sk-SK" dirty="0" smtClean="0"/>
              <a:t>označenie pre </a:t>
            </a:r>
            <a:r>
              <a:rPr lang="sk-SK" dirty="0" smtClean="0"/>
              <a:t>etapu </a:t>
            </a:r>
            <a:r>
              <a:rPr lang="sk-SK" dirty="0" smtClean="0"/>
              <a:t>vývoja webu, </a:t>
            </a:r>
            <a:r>
              <a:rPr lang="sk-SK" dirty="0" smtClean="0"/>
              <a:t>v </a:t>
            </a:r>
            <a:r>
              <a:rPr lang="sk-SK" dirty="0" smtClean="0"/>
              <a:t>ktorom bol </a:t>
            </a:r>
            <a:r>
              <a:rPr lang="sk-SK" dirty="0" smtClean="0"/>
              <a:t>pevný obsah webových </a:t>
            </a:r>
            <a:r>
              <a:rPr lang="sk-SK" dirty="0" smtClean="0"/>
              <a:t>stránok nahradený priestorom pre zdieľanie </a:t>
            </a:r>
            <a:r>
              <a:rPr lang="sk-SK" dirty="0" smtClean="0"/>
              <a:t>a </a:t>
            </a:r>
            <a:r>
              <a:rPr lang="sk-SK" dirty="0" smtClean="0"/>
              <a:t>spoločnú </a:t>
            </a:r>
            <a:r>
              <a:rPr lang="sk-SK" dirty="0" smtClean="0"/>
              <a:t>tvorbu obsahu. </a:t>
            </a:r>
            <a:r>
              <a:rPr lang="sk-SK" dirty="0" smtClean="0"/>
              <a:t>Týka sa obdobia </a:t>
            </a:r>
            <a:r>
              <a:rPr lang="sk-SK" dirty="0" smtClean="0"/>
              <a:t>od </a:t>
            </a:r>
            <a:r>
              <a:rPr lang="sk-SK" dirty="0" smtClean="0"/>
              <a:t>roku 2004 po súčasnosť.</a:t>
            </a:r>
            <a:endParaRPr lang="sk-SK" dirty="0"/>
          </a:p>
        </p:txBody>
      </p:sp>
      <p:pic>
        <p:nvPicPr>
          <p:cNvPr id="4" name="Obrázok 3" descr="web-2-0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57620" y="3714752"/>
            <a:ext cx="2928958" cy="2928958"/>
          </a:xfrm>
          <a:prstGeom prst="rect">
            <a:avLst/>
          </a:prstGeom>
        </p:spPr>
      </p:pic>
      <p:sp>
        <p:nvSpPr>
          <p:cNvPr id="5" name="Tlačidlo akcie: Domov 4">
            <a:hlinkClick r:id="rId3" action="ppaction://hlinksldjump" highlightClick="1"/>
          </p:cNvPr>
          <p:cNvSpPr/>
          <p:nvPr/>
        </p:nvSpPr>
        <p:spPr>
          <a:xfrm>
            <a:off x="357158" y="6072206"/>
            <a:ext cx="642942" cy="54235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58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b="1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Digitálna televízia</a:t>
            </a:r>
            <a:endParaRPr lang="sk-SK" b="1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Zástupný symbol obsah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k-SK" dirty="0" smtClean="0"/>
              <a:t>Je </a:t>
            </a:r>
            <a:r>
              <a:rPr lang="sk-SK" dirty="0" smtClean="0"/>
              <a:t>telekomunikačný systém na vysielanie a </a:t>
            </a:r>
            <a:r>
              <a:rPr lang="sk-SK" dirty="0" smtClean="0"/>
              <a:t>príjem televízneho</a:t>
            </a:r>
            <a:r>
              <a:rPr lang="sk-SK" dirty="0" smtClean="0"/>
              <a:t> vysielania prostredníctvom digitálneho </a:t>
            </a:r>
            <a:r>
              <a:rPr lang="sk-SK" dirty="0" smtClean="0"/>
              <a:t>signálu. </a:t>
            </a:r>
          </a:p>
          <a:p>
            <a:r>
              <a:rPr lang="sk-SK" dirty="0" smtClean="0"/>
              <a:t> Používa digitálnu moduláciu dát</a:t>
            </a:r>
            <a:r>
              <a:rPr lang="sk-SK" dirty="0" smtClean="0"/>
              <a:t>, ktoré sú digitálne komprimované a vyžadujú </a:t>
            </a:r>
            <a:r>
              <a:rPr lang="sk-SK" dirty="0" smtClean="0"/>
              <a:t>dekódovanie.</a:t>
            </a:r>
          </a:p>
          <a:p>
            <a:r>
              <a:rPr lang="sk-SK" dirty="0" smtClean="0"/>
              <a:t> </a:t>
            </a:r>
            <a:r>
              <a:rPr lang="sk-SK" dirty="0" smtClean="0"/>
              <a:t>Technológia bola uvedená </a:t>
            </a:r>
            <a:r>
              <a:rPr lang="sk-SK" dirty="0" smtClean="0"/>
              <a:t>koncom</a:t>
            </a:r>
          </a:p>
          <a:p>
            <a:r>
              <a:rPr lang="sk-SK" dirty="0" smtClean="0"/>
              <a:t> </a:t>
            </a:r>
            <a:r>
              <a:rPr lang="sk-SK" dirty="0" smtClean="0"/>
              <a:t>90. rokov.</a:t>
            </a:r>
            <a:endParaRPr lang="sk-SK" dirty="0"/>
          </a:p>
        </p:txBody>
      </p:sp>
      <p:pic>
        <p:nvPicPr>
          <p:cNvPr id="4" name="Obrázok 3" descr="digi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72198" y="3571876"/>
            <a:ext cx="2071702" cy="2686190"/>
          </a:xfrm>
          <a:prstGeom prst="rect">
            <a:avLst/>
          </a:prstGeom>
        </p:spPr>
      </p:pic>
      <p:sp>
        <p:nvSpPr>
          <p:cNvPr id="5" name="Tlačidlo akcie: Domov 4">
            <a:hlinkClick r:id="rId3" action="ppaction://hlinksldjump" highlightClick="1"/>
          </p:cNvPr>
          <p:cNvSpPr/>
          <p:nvPr/>
        </p:nvSpPr>
        <p:spPr>
          <a:xfrm>
            <a:off x="357158" y="6072206"/>
            <a:ext cx="642942" cy="54235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000"/>
                            </p:stCondLst>
                            <p:childTnLst>
                              <p:par>
                                <p:cTn id="37" presetID="5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385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0" dur="385" decel="100000"/>
                                        <p:tgtEl>
                                          <p:spTgt spid="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1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2" dur="385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3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4" dur="385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5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b="1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domáca úloha:</a:t>
            </a:r>
            <a:endParaRPr lang="sk-SK" b="1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Zástupný symbol obsah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  <a:defRPr/>
            </a:pPr>
            <a:r>
              <a:rPr lang="sk-SK" dirty="0" smtClean="0"/>
              <a:t>vyhľadajte možnosti komunikácie skupín v prostredí </a:t>
            </a:r>
            <a:r>
              <a:rPr lang="sk-SK" dirty="0" err="1" smtClean="0"/>
              <a:t>Google</a:t>
            </a:r>
            <a:endParaRPr lang="sk-SK" dirty="0" smtClean="0"/>
          </a:p>
          <a:p>
            <a:pPr>
              <a:buFont typeface="Wingdings" pitchFamily="2" charset="2"/>
              <a:buChar char="Ø"/>
              <a:defRPr/>
            </a:pPr>
            <a:r>
              <a:rPr lang="sk-SK" dirty="0" smtClean="0"/>
              <a:t>napíšte ľubovoľnú emailovú správu, pošlite ju svojmu susedovi ako hlavnému adresátovi, ostatným spolužiakom ako </a:t>
            </a:r>
            <a:r>
              <a:rPr lang="sk-SK" dirty="0" smtClean="0"/>
              <a:t>kópiu.</a:t>
            </a:r>
            <a:endParaRPr lang="sk-SK" dirty="0" smtClean="0"/>
          </a:p>
          <a:p>
            <a:pPr>
              <a:buFont typeface="Wingdings" pitchFamily="2" charset="2"/>
              <a:buChar char="Ø"/>
              <a:defRPr/>
            </a:pPr>
            <a:r>
              <a:rPr lang="sk-SK" dirty="0" smtClean="0"/>
              <a:t>napíšte ľubovoľnú emailovú správu, vložte prílohu, pošlite ju svojmu susedovi. Ten ju prečíta a odošle túto správu mne.</a:t>
            </a:r>
          </a:p>
          <a:p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b="1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zdroje</a:t>
            </a:r>
            <a:endParaRPr lang="sk-SK" b="1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Zástupný symbol obsah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sk-SK" dirty="0" smtClean="0">
              <a:hlinkClick r:id="rId2"/>
            </a:endParaRPr>
          </a:p>
          <a:p>
            <a:r>
              <a:rPr lang="sk-SK" dirty="0" smtClean="0">
                <a:hlinkClick r:id="rId2"/>
              </a:rPr>
              <a:t>http</a:t>
            </a:r>
            <a:r>
              <a:rPr lang="sk-SK" dirty="0" smtClean="0">
                <a:hlinkClick r:id="rId2"/>
              </a:rPr>
              <a:t>://</a:t>
            </a:r>
            <a:r>
              <a:rPr lang="sk-SK" dirty="0" smtClean="0">
                <a:hlinkClick r:id="rId2"/>
              </a:rPr>
              <a:t>szssvbazpo.wbl.sk/sluzbyinternetu.pdf</a:t>
            </a:r>
            <a:endParaRPr lang="sk-SK" dirty="0" smtClean="0"/>
          </a:p>
          <a:p>
            <a:r>
              <a:rPr lang="sk-SK" dirty="0" smtClean="0">
                <a:hlinkClick r:id="rId3"/>
              </a:rPr>
              <a:t>http://</a:t>
            </a:r>
            <a:r>
              <a:rPr lang="sk-SK" dirty="0" smtClean="0">
                <a:hlinkClick r:id="rId3"/>
              </a:rPr>
              <a:t>www.sportgymke.sk/informa/sluzby_Internetu.pdf</a:t>
            </a:r>
            <a:endParaRPr lang="sk-SK" dirty="0" smtClean="0"/>
          </a:p>
          <a:p>
            <a:r>
              <a:rPr lang="sk-SK" dirty="0" smtClean="0">
                <a:hlinkClick r:id="rId4"/>
              </a:rPr>
              <a:t>http://melisko.webnode.sk/news/internet-sluzby-internetu-</a:t>
            </a:r>
            <a:r>
              <a:rPr lang="sk-SK" dirty="0" smtClean="0">
                <a:hlinkClick r:id="rId4"/>
              </a:rPr>
              <a:t>/</a:t>
            </a:r>
            <a:endParaRPr lang="sk-SK" dirty="0" smtClean="0"/>
          </a:p>
          <a:p>
            <a:r>
              <a:rPr lang="sk-SK" dirty="0" smtClean="0">
                <a:hlinkClick r:id="rId5"/>
              </a:rPr>
              <a:t>http://skola.dvp.sk/?</a:t>
            </a:r>
            <a:r>
              <a:rPr lang="sk-SK" dirty="0" smtClean="0">
                <a:hlinkClick r:id="rId5"/>
              </a:rPr>
              <a:t>p=73</a:t>
            </a:r>
            <a:endParaRPr lang="sk-SK" dirty="0" smtClean="0"/>
          </a:p>
          <a:p>
            <a:r>
              <a:rPr lang="sk-SK" dirty="0" smtClean="0">
                <a:hlinkClick r:id="rId6"/>
              </a:rPr>
              <a:t>http://</a:t>
            </a:r>
            <a:r>
              <a:rPr lang="sk-SK" dirty="0" smtClean="0">
                <a:hlinkClick r:id="rId6"/>
              </a:rPr>
              <a:t>sk.wikipedia.org/wiki/Internet</a:t>
            </a:r>
            <a:endParaRPr lang="sk-SK" dirty="0" smtClean="0"/>
          </a:p>
          <a:p>
            <a:r>
              <a:rPr lang="sk-SK" dirty="0" smtClean="0">
                <a:hlinkClick r:id="rId7"/>
              </a:rPr>
              <a:t>http://</a:t>
            </a:r>
            <a:r>
              <a:rPr lang="sk-SK" dirty="0" smtClean="0">
                <a:hlinkClick r:id="rId7"/>
              </a:rPr>
              <a:t>sk.wikipedia.org/wiki/ICQ</a:t>
            </a:r>
            <a:endParaRPr lang="sk-SK" dirty="0" smtClean="0"/>
          </a:p>
          <a:p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-642974" y="714356"/>
            <a:ext cx="7467600" cy="1143000"/>
          </a:xfrm>
        </p:spPr>
        <p:txBody>
          <a:bodyPr>
            <a:normAutofit/>
          </a:bodyPr>
          <a:lstStyle/>
          <a:p>
            <a:pPr algn="ctr"/>
            <a:r>
              <a:rPr lang="sk-SK" sz="2800" b="1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Ďakujem za pozornosť!</a:t>
            </a:r>
            <a:endParaRPr lang="sk-SK" sz="2800" b="1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4" name="Obrázok 3" descr="1276696676I2aL9u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00694" y="-34740"/>
            <a:ext cx="3643306" cy="689274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sz="quarter" idx="1"/>
          </p:nvPr>
        </p:nvSpPr>
        <p:spPr>
          <a:xfrm>
            <a:off x="457200" y="571480"/>
            <a:ext cx="8186766" cy="590247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sk-SK" dirty="0" smtClean="0"/>
              <a:t>   Internet </a:t>
            </a:r>
            <a:r>
              <a:rPr lang="sk-SK" dirty="0" smtClean="0"/>
              <a:t>ponúka niekoľko štandardných </a:t>
            </a:r>
            <a:r>
              <a:rPr lang="sk-SK" dirty="0" smtClean="0"/>
              <a:t>služieb, prostredníctvom ktorých </a:t>
            </a:r>
            <a:r>
              <a:rPr lang="sk-SK" dirty="0" smtClean="0"/>
              <a:t>fungujú </a:t>
            </a:r>
            <a:r>
              <a:rPr lang="sk-SK" dirty="0" smtClean="0"/>
              <a:t>jednotlivé </a:t>
            </a:r>
            <a:r>
              <a:rPr lang="sk-SK" dirty="0" smtClean="0"/>
              <a:t>používateľské aplikácie. Pre používanie jednotlivých služieb musí mať používateľ </a:t>
            </a:r>
            <a:r>
              <a:rPr lang="sk-SK" dirty="0" smtClean="0"/>
              <a:t>na </a:t>
            </a:r>
            <a:r>
              <a:rPr lang="sk-SK" dirty="0" smtClean="0"/>
              <a:t>svojom počítači nainštalovaný program (klienta), ktorý dokáže prostredníctvom pripojenia </a:t>
            </a:r>
            <a:r>
              <a:rPr lang="sk-SK" dirty="0" smtClean="0"/>
              <a:t>k Internetu </a:t>
            </a:r>
            <a:r>
              <a:rPr lang="sk-SK" dirty="0" smtClean="0"/>
              <a:t>komunikovať so servermi poskytujúcimi konkrétny typ služby (</a:t>
            </a:r>
            <a:r>
              <a:rPr lang="sk-SK" dirty="0" err="1" smtClean="0"/>
              <a:t>www</a:t>
            </a:r>
            <a:r>
              <a:rPr lang="sk-SK" dirty="0" smtClean="0"/>
              <a:t> prehliadač, </a:t>
            </a:r>
            <a:r>
              <a:rPr lang="sk-SK" dirty="0" smtClean="0"/>
              <a:t>ftp </a:t>
            </a:r>
            <a:r>
              <a:rPr lang="sk-SK" dirty="0" smtClean="0"/>
              <a:t>klient, poštový klient ...). </a:t>
            </a:r>
          </a:p>
          <a:p>
            <a:endParaRPr lang="sk-SK" sz="2000" dirty="0"/>
          </a:p>
        </p:txBody>
      </p:sp>
      <p:pic>
        <p:nvPicPr>
          <p:cNvPr id="4" name="Obrázok 3" descr="sluzby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4612" y="3571876"/>
            <a:ext cx="3000388" cy="300038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b="1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SLUŽBY INTERNETU:</a:t>
            </a:r>
            <a:endParaRPr lang="sk-SK" b="1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Zástupný symbol obsah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sk-SK" dirty="0" err="1" smtClean="0"/>
              <a:t>www</a:t>
            </a:r>
            <a:r>
              <a:rPr lang="sk-SK" dirty="0" smtClean="0"/>
              <a:t> </a:t>
            </a:r>
            <a:r>
              <a:rPr lang="sk-SK" dirty="0" smtClean="0"/>
              <a:t>– program, ktorý umožňuje prezeranie stránok. Je to informačná služba internetu. </a:t>
            </a:r>
            <a:endParaRPr lang="sk-SK" dirty="0" smtClean="0"/>
          </a:p>
          <a:p>
            <a:pPr>
              <a:buNone/>
            </a:pPr>
            <a:endParaRPr lang="sk-SK" dirty="0" smtClean="0"/>
          </a:p>
          <a:p>
            <a:r>
              <a:rPr lang="sk-SK" dirty="0" smtClean="0"/>
              <a:t>Komunikácia - interaktívna – TALK, IRC, ICQ, </a:t>
            </a:r>
            <a:r>
              <a:rPr lang="sk-SK" dirty="0" smtClean="0"/>
              <a:t>                        MSN </a:t>
            </a:r>
            <a:r>
              <a:rPr lang="sk-SK" dirty="0" err="1" smtClean="0"/>
              <a:t>Messnger</a:t>
            </a:r>
            <a:r>
              <a:rPr lang="sk-SK" dirty="0" smtClean="0"/>
              <a:t>, </a:t>
            </a:r>
            <a:r>
              <a:rPr lang="sk-SK" dirty="0" err="1" smtClean="0"/>
              <a:t>Skype</a:t>
            </a:r>
            <a:r>
              <a:rPr lang="sk-SK" dirty="0" smtClean="0"/>
              <a:t>... </a:t>
            </a:r>
            <a:endParaRPr lang="sk-SK" dirty="0" smtClean="0"/>
          </a:p>
          <a:p>
            <a:pPr>
              <a:buNone/>
            </a:pPr>
            <a:r>
              <a:rPr lang="sk-SK" dirty="0" smtClean="0"/>
              <a:t>                          </a:t>
            </a:r>
            <a:r>
              <a:rPr lang="sk-SK" dirty="0" smtClean="0"/>
              <a:t>- neinteraktívna – e-mail, </a:t>
            </a:r>
            <a:r>
              <a:rPr lang="sk-SK" dirty="0" err="1" smtClean="0"/>
              <a:t>blog</a:t>
            </a:r>
            <a:r>
              <a:rPr lang="sk-SK" dirty="0" smtClean="0"/>
              <a:t>, diskusné fórum... </a:t>
            </a:r>
          </a:p>
          <a:p>
            <a:pPr>
              <a:buNone/>
            </a:pPr>
            <a:endParaRPr lang="sk-SK" dirty="0" smtClean="0"/>
          </a:p>
          <a:p>
            <a:r>
              <a:rPr lang="sk-SK" dirty="0" smtClean="0"/>
              <a:t>FTP – služba, ktorá umožňuje prenos súborov. Je staršia ako služba </a:t>
            </a:r>
            <a:r>
              <a:rPr lang="sk-SK" dirty="0" err="1" smtClean="0"/>
              <a:t>www</a:t>
            </a:r>
            <a:r>
              <a:rPr lang="sk-SK" dirty="0" smtClean="0"/>
              <a:t>. </a:t>
            </a:r>
          </a:p>
          <a:p>
            <a:endParaRPr lang="sk-SK" dirty="0"/>
          </a:p>
        </p:txBody>
      </p:sp>
      <p:pic>
        <p:nvPicPr>
          <p:cNvPr id="4" name="Obrázok 3" descr="www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43702" y="214290"/>
            <a:ext cx="2004027" cy="142876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00"/>
                            </p:stCondLst>
                            <p:childTnLst>
                              <p:par>
                                <p:cTn id="2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37" dur="1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38" dur="1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9" dur="1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0" dur="1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41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2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43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4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5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sz="quarter" idx="1"/>
          </p:nvPr>
        </p:nvSpPr>
        <p:spPr>
          <a:xfrm>
            <a:off x="428596" y="500042"/>
            <a:ext cx="7858180" cy="5715040"/>
          </a:xfrm>
        </p:spPr>
        <p:txBody>
          <a:bodyPr>
            <a:normAutofit/>
          </a:bodyPr>
          <a:lstStyle/>
          <a:p>
            <a:r>
              <a:rPr lang="sk-SK" dirty="0" smtClean="0"/>
              <a:t>TELNET – slúži na pripojenie k vzdialenému PC tak, aby sme mohli využívať jeho prostriedky (spustiť na ňom programy, ...) </a:t>
            </a:r>
            <a:endParaRPr lang="sk-SK" dirty="0" smtClean="0"/>
          </a:p>
          <a:p>
            <a:pPr>
              <a:buNone/>
            </a:pPr>
            <a:endParaRPr lang="sk-SK" dirty="0" smtClean="0"/>
          </a:p>
          <a:p>
            <a:r>
              <a:rPr lang="sk-SK" dirty="0" smtClean="0"/>
              <a:t>Elektronické obchodovanie – podobné zásielkovej službe, kde sa tovar objednáva pomocou katalógu. </a:t>
            </a:r>
            <a:endParaRPr lang="sk-SK" dirty="0" smtClean="0"/>
          </a:p>
          <a:p>
            <a:pPr>
              <a:buNone/>
            </a:pPr>
            <a:endParaRPr lang="sk-SK" dirty="0" smtClean="0"/>
          </a:p>
          <a:p>
            <a:pPr>
              <a:buNone/>
            </a:pPr>
            <a:endParaRPr lang="sk-SK" dirty="0" smtClean="0"/>
          </a:p>
          <a:p>
            <a:pPr>
              <a:buNone/>
            </a:pPr>
            <a:endParaRPr lang="sk-SK" dirty="0" smtClean="0"/>
          </a:p>
          <a:p>
            <a:r>
              <a:rPr lang="sk-SK" dirty="0" smtClean="0"/>
              <a:t>Internet </a:t>
            </a:r>
            <a:r>
              <a:rPr lang="sk-SK" dirty="0" err="1" smtClean="0"/>
              <a:t>banking</a:t>
            </a:r>
            <a:r>
              <a:rPr lang="sk-SK" dirty="0" smtClean="0"/>
              <a:t> – služba, ktorá umožňuje klientovi banky komunikovať s bankou. </a:t>
            </a:r>
          </a:p>
          <a:p>
            <a:endParaRPr lang="sk-SK" dirty="0" smtClean="0"/>
          </a:p>
          <a:p>
            <a:endParaRPr lang="sk-SK" dirty="0" smtClean="0"/>
          </a:p>
        </p:txBody>
      </p:sp>
      <p:pic>
        <p:nvPicPr>
          <p:cNvPr id="4" name="Obrázok 3" descr="banking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0166" y="5286388"/>
            <a:ext cx="5363328" cy="1050421"/>
          </a:xfrm>
          <a:prstGeom prst="rect">
            <a:avLst/>
          </a:prstGeom>
        </p:spPr>
      </p:pic>
      <p:pic>
        <p:nvPicPr>
          <p:cNvPr id="6" name="Obrázok 5" descr="nakup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29520" y="2786058"/>
            <a:ext cx="1158749" cy="1368772"/>
          </a:xfrm>
          <a:prstGeom prst="rect">
            <a:avLst/>
          </a:prstGeom>
        </p:spPr>
      </p:pic>
      <p:sp>
        <p:nvSpPr>
          <p:cNvPr id="7" name="Tlačidlo akcie: Domov 6">
            <a:hlinkClick r:id="rId4" action="ppaction://hlinksldjump" highlightClick="1"/>
          </p:cNvPr>
          <p:cNvSpPr/>
          <p:nvPr/>
        </p:nvSpPr>
        <p:spPr>
          <a:xfrm>
            <a:off x="357158" y="6072206"/>
            <a:ext cx="642942" cy="54235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b="1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NEINTERAKTÍVNA KOMUNIKÁCIA</a:t>
            </a:r>
            <a:endParaRPr lang="sk-SK" b="1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Zástupný symbol obsah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sk-SK" dirty="0" smtClean="0"/>
              <a:t>   Pri </a:t>
            </a:r>
            <a:r>
              <a:rPr lang="sk-SK" dirty="0" smtClean="0"/>
              <a:t>neinteraktívnej komunikácii užívatelia nemôžu okamžite reagovať</a:t>
            </a:r>
            <a:r>
              <a:rPr lang="sk-SK" dirty="0" smtClean="0"/>
              <a:t>. Informácie</a:t>
            </a:r>
            <a:r>
              <a:rPr lang="sk-SK" dirty="0" smtClean="0"/>
              <a:t>, ktoré sú vyslané jednou osobou sa </a:t>
            </a:r>
            <a:r>
              <a:rPr lang="sk-SK" dirty="0" smtClean="0"/>
              <a:t>k </a:t>
            </a:r>
            <a:r>
              <a:rPr lang="sk-SK" dirty="0" smtClean="0"/>
              <a:t>adresátovi dostanú po istom čase a ten na ne reaguje </a:t>
            </a:r>
            <a:r>
              <a:rPr lang="sk-SK" dirty="0" smtClean="0"/>
              <a:t>s </a:t>
            </a:r>
            <a:r>
              <a:rPr lang="sk-SK" dirty="0" smtClean="0"/>
              <a:t>istým časovým odstupom. Za neinteraktívnu komunikáciu </a:t>
            </a:r>
            <a:r>
              <a:rPr lang="sk-SK" dirty="0" smtClean="0"/>
              <a:t>sa </a:t>
            </a:r>
            <a:r>
              <a:rPr lang="sk-SK" dirty="0" smtClean="0"/>
              <a:t>považuje SMS, odkazová schránka, e-mail, </a:t>
            </a:r>
            <a:r>
              <a:rPr lang="sk-SK" dirty="0" err="1" smtClean="0"/>
              <a:t>blog</a:t>
            </a:r>
            <a:r>
              <a:rPr lang="sk-SK" dirty="0" smtClean="0"/>
              <a:t>... </a:t>
            </a:r>
          </a:p>
          <a:p>
            <a:endParaRPr lang="sk-SK" dirty="0" smtClean="0"/>
          </a:p>
          <a:p>
            <a:endParaRPr lang="sk-SK" dirty="0"/>
          </a:p>
        </p:txBody>
      </p:sp>
      <p:pic>
        <p:nvPicPr>
          <p:cNvPr id="4" name="Obrázok 3" descr="mail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0034" y="4143380"/>
            <a:ext cx="1876425" cy="1943100"/>
          </a:xfrm>
          <a:prstGeom prst="rect">
            <a:avLst/>
          </a:prstGeom>
        </p:spPr>
      </p:pic>
      <p:pic>
        <p:nvPicPr>
          <p:cNvPr id="5" name="Obrázok 4" descr="sms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28926" y="4000504"/>
            <a:ext cx="2847975" cy="2609850"/>
          </a:xfrm>
          <a:prstGeom prst="rect">
            <a:avLst/>
          </a:prstGeom>
        </p:spPr>
      </p:pic>
      <p:pic>
        <p:nvPicPr>
          <p:cNvPr id="6" name="Obrázok 5" descr="smsss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29388" y="4357694"/>
            <a:ext cx="1285884" cy="128588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6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b="1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a) Elektronická </a:t>
            </a:r>
            <a:r>
              <a:rPr lang="sk-SK" b="1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pošta</a:t>
            </a:r>
            <a:endParaRPr lang="sk-SK" b="1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Zástupný symbol obsah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sk-SK" dirty="0" smtClean="0"/>
              <a:t>K</a:t>
            </a:r>
            <a:r>
              <a:rPr lang="sk-SK" dirty="0" smtClean="0"/>
              <a:t>omunikácia </a:t>
            </a:r>
            <a:r>
              <a:rPr lang="sk-SK" dirty="0" smtClean="0"/>
              <a:t>prebieha prostredníctvom správ, ktoré si používatelia posielajú. </a:t>
            </a:r>
          </a:p>
          <a:p>
            <a:r>
              <a:rPr lang="sk-SK" dirty="0" smtClean="0"/>
              <a:t>Funguje </a:t>
            </a:r>
            <a:r>
              <a:rPr lang="sk-SK" dirty="0" smtClean="0"/>
              <a:t>na podobnom princípe ako klasická </a:t>
            </a:r>
            <a:r>
              <a:rPr lang="sk-SK" dirty="0" smtClean="0"/>
              <a:t>pošta.</a:t>
            </a:r>
          </a:p>
          <a:p>
            <a:r>
              <a:rPr lang="sk-SK" dirty="0" err="1" smtClean="0"/>
              <a:t>E-mialovú</a:t>
            </a:r>
            <a:r>
              <a:rPr lang="sk-SK" dirty="0" smtClean="0"/>
              <a:t> </a:t>
            </a:r>
            <a:r>
              <a:rPr lang="sk-SK" dirty="0" smtClean="0"/>
              <a:t>schránku môže poskytnúť prevádzkovateľ Internetu alebo si ju môžeme založiť sami na niektorom z verejných </a:t>
            </a:r>
            <a:r>
              <a:rPr lang="sk-SK" dirty="0" smtClean="0"/>
              <a:t>poštových </a:t>
            </a:r>
            <a:r>
              <a:rPr lang="sk-SK" dirty="0" smtClean="0"/>
              <a:t>serverov (</a:t>
            </a:r>
            <a:r>
              <a:rPr lang="sk-SK" dirty="0" err="1" smtClean="0"/>
              <a:t>www.zoznam.sk</a:t>
            </a:r>
            <a:r>
              <a:rPr lang="sk-SK" dirty="0" smtClean="0"/>
              <a:t>, </a:t>
            </a:r>
            <a:r>
              <a:rPr lang="sk-SK" dirty="0" err="1" smtClean="0"/>
              <a:t>www.post.sk</a:t>
            </a:r>
            <a:r>
              <a:rPr lang="sk-SK" dirty="0" smtClean="0"/>
              <a:t>, </a:t>
            </a:r>
            <a:r>
              <a:rPr lang="sk-SK" dirty="0" err="1" smtClean="0"/>
              <a:t>www.gmail.com</a:t>
            </a:r>
            <a:r>
              <a:rPr lang="sk-SK" dirty="0" smtClean="0"/>
              <a:t>, ....). </a:t>
            </a:r>
          </a:p>
        </p:txBody>
      </p:sp>
      <p:pic>
        <p:nvPicPr>
          <p:cNvPr id="4" name="Obrázok 3" descr="gmail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4810" y="4929198"/>
            <a:ext cx="2657475" cy="1724025"/>
          </a:xfrm>
          <a:prstGeom prst="rect">
            <a:avLst/>
          </a:prstGeom>
        </p:spPr>
      </p:pic>
      <p:pic>
        <p:nvPicPr>
          <p:cNvPr id="5" name="Obrázok 4" descr="mail2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43768" y="2071678"/>
            <a:ext cx="1585910" cy="1585910"/>
          </a:xfrm>
          <a:prstGeom prst="rect">
            <a:avLst/>
          </a:prstGeom>
        </p:spPr>
      </p:pic>
      <p:pic>
        <p:nvPicPr>
          <p:cNvPr id="6" name="Obrázok 5" descr="mail3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85918" y="5214950"/>
            <a:ext cx="1428760" cy="12840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3500"/>
                            </p:stCondLst>
                            <p:childTnLst>
                              <p:par>
                                <p:cTn id="41" presetID="32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42" dur="1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43" dur="1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4" dur="1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5" dur="1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4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4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5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51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52" dur="1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53" dur="1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4" dur="1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5" dur="1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5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5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6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61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62" dur="1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63" dur="1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64" dur="1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5" dur="1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6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6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6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6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7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sz="quarter" idx="1"/>
          </p:nvPr>
        </p:nvSpPr>
        <p:spPr>
          <a:xfrm>
            <a:off x="457200" y="428604"/>
            <a:ext cx="7615262" cy="6045348"/>
          </a:xfrm>
        </p:spPr>
        <p:txBody>
          <a:bodyPr>
            <a:normAutofit fontScale="85000" lnSpcReduction="10000"/>
          </a:bodyPr>
          <a:lstStyle/>
          <a:p>
            <a:pPr marL="68580" indent="0" fontAlgn="auto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sk-SK" sz="2500" dirty="0" smtClean="0"/>
              <a:t>prostriedky na emailovú komunikáciu:</a:t>
            </a:r>
          </a:p>
          <a:p>
            <a:pPr>
              <a:defRPr/>
            </a:pPr>
            <a:endParaRPr lang="sk-SK" sz="2500" dirty="0" smtClean="0"/>
          </a:p>
          <a:p>
            <a:pPr>
              <a:buFont typeface="Wingdings" pitchFamily="2" charset="2"/>
              <a:buChar char="Ø"/>
              <a:defRPr/>
            </a:pPr>
            <a:r>
              <a:rPr lang="sk-SK" sz="2500" dirty="0" smtClean="0"/>
              <a:t>   elektronická adresa, ktorá  sa skladá z dvoch častí, ktoré sú spojené znakom @,</a:t>
            </a:r>
          </a:p>
          <a:p>
            <a:pPr>
              <a:buFont typeface="Wingdings" pitchFamily="2" charset="2"/>
              <a:buChar char="Ø"/>
              <a:defRPr/>
            </a:pPr>
            <a:endParaRPr lang="sk-SK" sz="2500" dirty="0" smtClean="0"/>
          </a:p>
          <a:p>
            <a:pPr marL="1124712" lvl="3" fontAlgn="auto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sk-SK" sz="2000" dirty="0" smtClean="0"/>
              <a:t>   prvá časť elektronickej adresy identifikuje používateľa, </a:t>
            </a:r>
          </a:p>
          <a:p>
            <a:pPr marL="1124712" lvl="3" fontAlgn="auto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sk-SK" sz="2000" dirty="0" smtClean="0"/>
              <a:t>  </a:t>
            </a:r>
            <a:r>
              <a:rPr lang="sk-SK" sz="2000" dirty="0" smtClean="0"/>
              <a:t> druhá </a:t>
            </a:r>
            <a:r>
              <a:rPr lang="sk-SK" sz="2000" dirty="0" smtClean="0"/>
              <a:t>časť elektronickej adresy identifikuje server, kde bola </a:t>
            </a:r>
            <a:br>
              <a:rPr lang="sk-SK" sz="2000" dirty="0" smtClean="0"/>
            </a:br>
            <a:r>
              <a:rPr lang="sk-SK" sz="2000" dirty="0" smtClean="0"/>
              <a:t>     elektronická adresa vytvorená.</a:t>
            </a:r>
          </a:p>
          <a:p>
            <a:pPr marL="1124712" lvl="3" fontAlgn="auto">
              <a:spcAft>
                <a:spcPts val="0"/>
              </a:spcAft>
              <a:buFont typeface="Wingdings" pitchFamily="2" charset="2"/>
              <a:buChar char="Ø"/>
              <a:defRPr/>
            </a:pPr>
            <a:endParaRPr lang="sk-SK" sz="2000" dirty="0" smtClean="0"/>
          </a:p>
          <a:p>
            <a:pPr marL="1124712" lvl="3" fontAlgn="auto">
              <a:spcAft>
                <a:spcPts val="0"/>
              </a:spcAft>
              <a:buFont typeface="Wingdings" pitchFamily="2" charset="2"/>
              <a:buChar char="Ø"/>
              <a:defRPr/>
            </a:pPr>
            <a:endParaRPr lang="sk-SK" sz="2000" dirty="0" smtClean="0"/>
          </a:p>
          <a:p>
            <a:pPr>
              <a:buFont typeface="Wingdings" pitchFamily="2" charset="2"/>
              <a:buChar char="Ø"/>
              <a:defRPr/>
            </a:pPr>
            <a:r>
              <a:rPr lang="sk-SK" sz="2500" dirty="0" smtClean="0"/>
              <a:t>poštový </a:t>
            </a:r>
            <a:r>
              <a:rPr lang="sk-SK" sz="2500" dirty="0" smtClean="0"/>
              <a:t>klient  je program určený na prácu s </a:t>
            </a:r>
            <a:r>
              <a:rPr lang="sk-SK" sz="2500" dirty="0" smtClean="0"/>
              <a:t> elektronickou </a:t>
            </a:r>
            <a:r>
              <a:rPr lang="sk-SK" sz="2500" dirty="0" smtClean="0"/>
              <a:t>poštou, ktorý má </a:t>
            </a:r>
            <a:r>
              <a:rPr lang="sk-SK" sz="2500" dirty="0" smtClean="0"/>
              <a:t>plniť </a:t>
            </a:r>
            <a:r>
              <a:rPr lang="sk-SK" sz="2500" dirty="0" smtClean="0"/>
              <a:t>nasledujúce úlohy:</a:t>
            </a:r>
          </a:p>
          <a:p>
            <a:pPr>
              <a:buFont typeface="Wingdings" pitchFamily="2" charset="2"/>
              <a:buChar char="Ø"/>
              <a:defRPr/>
            </a:pPr>
            <a:endParaRPr lang="sk-SK" sz="2500" dirty="0" smtClean="0"/>
          </a:p>
          <a:p>
            <a:pPr marL="1124712" lvl="3" fontAlgn="auto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sk-SK" sz="2000" dirty="0" smtClean="0"/>
              <a:t>  pracovať s poštou cez </a:t>
            </a:r>
            <a:r>
              <a:rPr lang="sk-SK" sz="2000" dirty="0" smtClean="0"/>
              <a:t>protokoly</a:t>
            </a:r>
            <a:endParaRPr lang="sk-SK" sz="2000" dirty="0" smtClean="0"/>
          </a:p>
          <a:p>
            <a:pPr marL="1124712" lvl="3" fontAlgn="auto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sk-SK" sz="2000" dirty="0" smtClean="0"/>
              <a:t>  vedieť poštu načítať z poštovej schránky</a:t>
            </a:r>
          </a:p>
          <a:p>
            <a:pPr marL="1124712" lvl="3" fontAlgn="auto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sk-SK" sz="2000" dirty="0" smtClean="0"/>
              <a:t>  vedieť vytvoriť a odoslať novú poštovú správu</a:t>
            </a:r>
          </a:p>
          <a:p>
            <a:pPr marL="1124712" lvl="3" fontAlgn="auto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sk-SK" sz="2000" dirty="0" smtClean="0"/>
              <a:t>  prijaté správy vedieť </a:t>
            </a:r>
            <a:r>
              <a:rPr lang="sk-SK" sz="2000" dirty="0" err="1" smtClean="0"/>
              <a:t>preposlať</a:t>
            </a:r>
            <a:r>
              <a:rPr lang="sk-SK" sz="2000" dirty="0" smtClean="0"/>
              <a:t>, odpovedať, vedieť správy </a:t>
            </a:r>
            <a:r>
              <a:rPr lang="sk-SK" sz="2000" dirty="0" smtClean="0"/>
              <a:t>   filtrovať</a:t>
            </a:r>
            <a:r>
              <a:rPr lang="sk-SK" sz="2000" dirty="0" smtClean="0"/>
              <a:t>, </a:t>
            </a:r>
            <a:r>
              <a:rPr lang="sk-SK" sz="2000" dirty="0" smtClean="0"/>
              <a:t> </a:t>
            </a:r>
            <a:r>
              <a:rPr lang="sk-SK" sz="2000" dirty="0" smtClean="0"/>
              <a:t>triediť a  usporadúvať</a:t>
            </a:r>
          </a:p>
          <a:p>
            <a:pPr marL="1124712" lvl="3" fontAlgn="auto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sk-SK" sz="2000" dirty="0" smtClean="0"/>
              <a:t>  umožniť spravovať adresár kontaktov</a:t>
            </a:r>
            <a:endParaRPr lang="sk-SK" dirty="0"/>
          </a:p>
        </p:txBody>
      </p:sp>
      <p:pic>
        <p:nvPicPr>
          <p:cNvPr id="4" name="Obrázok 3" descr="zavi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4282" y="2000240"/>
            <a:ext cx="1143008" cy="1168751"/>
          </a:xfrm>
          <a:prstGeom prst="rect">
            <a:avLst/>
          </a:prstGeom>
        </p:spPr>
      </p:pic>
      <p:pic>
        <p:nvPicPr>
          <p:cNvPr id="5" name="Obrázok 4" descr="zav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58016" y="0"/>
            <a:ext cx="1714480" cy="11367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8" presetClass="entr" presetSubtype="0" ac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48" presetClass="entr" presetSubtype="0" ac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48" presetClass="entr" presetSubtype="0" ac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3000"/>
                            </p:stCondLst>
                            <p:childTnLst>
                              <p:par>
                                <p:cTn id="26" presetID="48" presetClass="entr" presetSubtype="0" ac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4000"/>
                            </p:stCondLst>
                            <p:childTnLst>
                              <p:par>
                                <p:cTn id="33" presetID="48" presetClass="entr" presetSubtype="0" ac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0"/>
                            </p:stCondLst>
                            <p:childTnLst>
                              <p:par>
                                <p:cTn id="40" presetID="48" presetClass="entr" presetSubtype="0" ac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6000"/>
                            </p:stCondLst>
                            <p:childTnLst>
                              <p:par>
                                <p:cTn id="47" presetID="48" presetClass="entr" presetSubtype="0" ac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7000"/>
                            </p:stCondLst>
                            <p:childTnLst>
                              <p:par>
                                <p:cTn id="54" presetID="48" presetClass="entr" presetSubtype="0" ac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8000"/>
                            </p:stCondLst>
                            <p:childTnLst>
                              <p:par>
                                <p:cTn id="61" presetID="48" presetClass="entr" presetSubtype="0" ac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9000"/>
                            </p:stCondLst>
                            <p:childTnLst>
                              <p:par>
                                <p:cTn id="68" presetID="48" presetClass="entr" presetSubtype="0" ac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10000"/>
                            </p:stCondLst>
                            <p:childTnLst>
                              <p:par>
                                <p:cTn id="75" presetID="48" presetClass="entr" presetSubtype="0" ac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48" presetClass="entr" presetSubtype="0" ac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b="1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b) </a:t>
            </a:r>
            <a:r>
              <a:rPr lang="sk-SK" b="1" dirty="0" err="1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Blog</a:t>
            </a:r>
            <a:endParaRPr lang="sk-SK" b="1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Zástupný symbol obsah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sk-SK" dirty="0" err="1" smtClean="0"/>
              <a:t>Blog</a:t>
            </a:r>
            <a:r>
              <a:rPr lang="sk-SK" dirty="0" smtClean="0"/>
              <a:t> vznikol </a:t>
            </a:r>
            <a:r>
              <a:rPr lang="sk-SK" dirty="0" smtClean="0"/>
              <a:t>spojením a skrátením dvoch </a:t>
            </a:r>
            <a:r>
              <a:rPr lang="sk-SK" dirty="0" smtClean="0"/>
              <a:t>slov, </a:t>
            </a:r>
            <a:r>
              <a:rPr lang="sk-SK" dirty="0" smtClean="0"/>
              <a:t>a to </a:t>
            </a:r>
            <a:r>
              <a:rPr lang="sk-SK" dirty="0" smtClean="0"/>
              <a:t>Web a log. </a:t>
            </a:r>
            <a:r>
              <a:rPr lang="sk-SK" dirty="0" smtClean="0"/>
              <a:t>Je to </a:t>
            </a:r>
            <a:r>
              <a:rPr lang="sk-SK" dirty="0" err="1" smtClean="0"/>
              <a:t>online</a:t>
            </a:r>
            <a:r>
              <a:rPr lang="sk-SK" dirty="0" smtClean="0"/>
              <a:t> internetový </a:t>
            </a:r>
            <a:r>
              <a:rPr lang="sk-SK" dirty="0" smtClean="0"/>
              <a:t>denník jednej konkrétnej </a:t>
            </a:r>
            <a:r>
              <a:rPr lang="sk-SK" dirty="0" smtClean="0"/>
              <a:t>osoby, ktorý je </a:t>
            </a:r>
            <a:r>
              <a:rPr lang="sk-SK" dirty="0" smtClean="0"/>
              <a:t>určený aj pre ostatných ľudí</a:t>
            </a:r>
            <a:r>
              <a:rPr lang="sk-SK" dirty="0" smtClean="0"/>
              <a:t>. Skladá </a:t>
            </a:r>
            <a:r>
              <a:rPr lang="sk-SK" dirty="0" smtClean="0"/>
              <a:t>sa z </a:t>
            </a:r>
            <a:r>
              <a:rPr lang="sk-SK" dirty="0" smtClean="0"/>
              <a:t>článkov, </a:t>
            </a:r>
            <a:r>
              <a:rPr lang="sk-SK" dirty="0" smtClean="0"/>
              <a:t>ktoré autor </a:t>
            </a:r>
            <a:r>
              <a:rPr lang="sk-SK" dirty="0" err="1" smtClean="0"/>
              <a:t>blogu</a:t>
            </a:r>
            <a:r>
              <a:rPr lang="sk-SK" dirty="0" smtClean="0"/>
              <a:t> publikuje. Ku </a:t>
            </a:r>
            <a:r>
              <a:rPr lang="sk-SK" dirty="0" smtClean="0"/>
              <a:t>každému </a:t>
            </a:r>
            <a:r>
              <a:rPr lang="sk-SK" dirty="0" smtClean="0"/>
              <a:t>článku </a:t>
            </a:r>
            <a:r>
              <a:rPr lang="sk-SK" dirty="0" smtClean="0"/>
              <a:t>môže byť </a:t>
            </a:r>
            <a:r>
              <a:rPr lang="sk-SK" dirty="0" smtClean="0"/>
              <a:t>diskusia.</a:t>
            </a:r>
          </a:p>
          <a:p>
            <a:pPr>
              <a:buNone/>
            </a:pPr>
            <a:endParaRPr lang="sk-SK" dirty="0" smtClean="0"/>
          </a:p>
          <a:p>
            <a:r>
              <a:rPr lang="sk-SK" dirty="0" smtClean="0"/>
              <a:t> Mnoho ľudí má vlastné </a:t>
            </a:r>
            <a:r>
              <a:rPr lang="sk-SK" dirty="0" err="1" smtClean="0"/>
              <a:t>blogy</a:t>
            </a:r>
            <a:r>
              <a:rPr lang="sk-SK" dirty="0" smtClean="0"/>
              <a:t>, lebo chcú niečo povedať, vyjadriť sa k nejakej téme a zaujíma ich, čo si o tom myslia iní ľudia. </a:t>
            </a:r>
            <a:endParaRPr lang="sk-SK" dirty="0"/>
          </a:p>
        </p:txBody>
      </p:sp>
      <p:pic>
        <p:nvPicPr>
          <p:cNvPr id="4" name="Obrázok 3" descr="blog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86314" y="5286388"/>
            <a:ext cx="1785950" cy="1337739"/>
          </a:xfrm>
          <a:prstGeom prst="rect">
            <a:avLst/>
          </a:prstGeom>
        </p:spPr>
      </p:pic>
      <p:pic>
        <p:nvPicPr>
          <p:cNvPr id="5" name="Obrázok 4" descr="blog1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43768" y="214290"/>
            <a:ext cx="1569094" cy="156212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19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rkáda">
  <a:themeElements>
    <a:clrScheme name="Arkáda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Arkáda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rkáda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257</TotalTime>
  <Words>852</Words>
  <Application>Microsoft Office PowerPoint</Application>
  <PresentationFormat>Prezentácia na obrazovke (4:3)</PresentationFormat>
  <Paragraphs>114</Paragraphs>
  <Slides>24</Slides>
  <Notes>0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24</vt:i4>
      </vt:variant>
    </vt:vector>
  </HeadingPairs>
  <TitlesOfParts>
    <vt:vector size="25" baseType="lpstr">
      <vt:lpstr>Arkáda</vt:lpstr>
      <vt:lpstr>Katolícka univerzita, Hrabovská cesta 1, Ružomberok </vt:lpstr>
      <vt:lpstr>OBSAH</vt:lpstr>
      <vt:lpstr>Snímka 3</vt:lpstr>
      <vt:lpstr>SLUŽBY INTERNETU:</vt:lpstr>
      <vt:lpstr>Snímka 5</vt:lpstr>
      <vt:lpstr>NEINTERAKTÍVNA KOMUNIKÁCIA</vt:lpstr>
      <vt:lpstr>a) Elektronická pošta</vt:lpstr>
      <vt:lpstr>Snímka 8</vt:lpstr>
      <vt:lpstr>b) Blog</vt:lpstr>
      <vt:lpstr>c) Diskusné fórum</vt:lpstr>
      <vt:lpstr>INTERAKTÍVNA KOMUNIKÁCIA</vt:lpstr>
      <vt:lpstr>Snímka 12</vt:lpstr>
      <vt:lpstr>Textový chat - Irc</vt:lpstr>
      <vt:lpstr>Textový chat - Icq</vt:lpstr>
      <vt:lpstr>Webchat</vt:lpstr>
      <vt:lpstr>audiochate</vt:lpstr>
      <vt:lpstr>videochat</vt:lpstr>
      <vt:lpstr>IP telefónia</vt:lpstr>
      <vt:lpstr>Web - www</vt:lpstr>
      <vt:lpstr>Web 2.0</vt:lpstr>
      <vt:lpstr>Digitálna televízia</vt:lpstr>
      <vt:lpstr>domáca úloha:</vt:lpstr>
      <vt:lpstr>zdroje</vt:lpstr>
      <vt:lpstr>Ďakujem za pozornosť!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Katolícka univerzita, Hrabovská cesta 1, Ružomberok </dc:title>
  <dc:creator>Amika</dc:creator>
  <cp:lastModifiedBy>Amika</cp:lastModifiedBy>
  <cp:revision>35</cp:revision>
  <dcterms:created xsi:type="dcterms:W3CDTF">2014-05-05T15:44:19Z</dcterms:created>
  <dcterms:modified xsi:type="dcterms:W3CDTF">2014-05-05T20:01:58Z</dcterms:modified>
</cp:coreProperties>
</file>